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0"/>
  </p:notesMasterIdLst>
  <p:sldIdLst>
    <p:sldId id="261" r:id="rId2"/>
    <p:sldId id="264" r:id="rId3"/>
    <p:sldId id="265" r:id="rId4"/>
    <p:sldId id="266" r:id="rId5"/>
    <p:sldId id="262" r:id="rId6"/>
    <p:sldId id="258" r:id="rId7"/>
    <p:sldId id="257" r:id="rId8"/>
    <p:sldId id="256"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0000"/>
    <a:srgbClr val="008000"/>
    <a:srgbClr val="FFCCFF"/>
    <a:srgbClr val="FF00FF"/>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jpeg>
</file>

<file path=ppt/media/image12.jpeg>
</file>

<file path=ppt/media/image13.jpeg>
</file>

<file path=ppt/media/image14.png>
</file>

<file path=ppt/media/image15.jpeg>
</file>

<file path=ppt/media/image16.png>
</file>

<file path=ppt/media/image17.jpeg>
</file>

<file path=ppt/media/image18.jpeg>
</file>

<file path=ppt/media/image19.pn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C40BD3-332F-45CD-A84C-E9A09136390F}" type="datetimeFigureOut">
              <a:rPr lang="zh-CN" altLang="en-US" smtClean="0"/>
              <a:t>2020/3/1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E2B1C0-15B0-4175-A93D-FFE1E6C7074B}" type="slidenum">
              <a:rPr lang="zh-CN" altLang="en-US" smtClean="0"/>
              <a:t>‹#›</a:t>
            </a:fld>
            <a:endParaRPr lang="zh-CN" altLang="en-US"/>
          </a:p>
        </p:txBody>
      </p:sp>
    </p:spTree>
    <p:extLst>
      <p:ext uri="{BB962C8B-B14F-4D97-AF65-F5344CB8AC3E}">
        <p14:creationId xmlns:p14="http://schemas.microsoft.com/office/powerpoint/2010/main" val="824371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AE2B1C0-15B0-4175-A93D-FFE1E6C7074B}" type="slidenum">
              <a:rPr lang="zh-CN" altLang="en-US" smtClean="0"/>
              <a:t>7</a:t>
            </a:fld>
            <a:endParaRPr lang="zh-CN" altLang="en-US"/>
          </a:p>
        </p:txBody>
      </p:sp>
    </p:spTree>
    <p:extLst>
      <p:ext uri="{BB962C8B-B14F-4D97-AF65-F5344CB8AC3E}">
        <p14:creationId xmlns:p14="http://schemas.microsoft.com/office/powerpoint/2010/main" val="464032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2572419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3975761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1042452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3127159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176733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3886074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3751431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3219390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383271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3128095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6EB24115-2762-4A94-878C-F9A008B668E0}" type="datetimeFigureOut">
              <a:rPr lang="zh-CN" altLang="en-US" smtClean="0"/>
              <a:t>2020/3/1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3394045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B24115-2762-4A94-878C-F9A008B668E0}" type="datetimeFigureOut">
              <a:rPr lang="zh-CN" altLang="en-US" smtClean="0"/>
              <a:t>2020/3/1</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4B982B-4301-4180-8C4C-86EE440EB324}" type="slidenum">
              <a:rPr lang="zh-CN" altLang="en-US" smtClean="0"/>
              <a:t>‹#›</a:t>
            </a:fld>
            <a:endParaRPr lang="zh-CN" altLang="en-US"/>
          </a:p>
        </p:txBody>
      </p:sp>
    </p:spTree>
    <p:extLst>
      <p:ext uri="{BB962C8B-B14F-4D97-AF65-F5344CB8AC3E}">
        <p14:creationId xmlns:p14="http://schemas.microsoft.com/office/powerpoint/2010/main" val="101551048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image" Target="../media/image15.jpeg"/></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540557" y="131027"/>
            <a:ext cx="6787661" cy="584775"/>
          </a:xfrm>
          <a:prstGeom prst="rect">
            <a:avLst/>
          </a:prstGeom>
          <a:noFill/>
        </p:spPr>
        <p:txBody>
          <a:bodyPr wrap="square" rtlCol="0">
            <a:spAutoFit/>
          </a:bodyPr>
          <a:lstStyle/>
          <a:p>
            <a:pPr algn="ctr"/>
            <a:r>
              <a:rPr lang="en-US" altLang="zh-CN" sz="3200" b="1" dirty="0">
                <a:solidFill>
                  <a:srgbClr val="C00000"/>
                </a:solidFill>
              </a:rPr>
              <a:t>OLED</a:t>
            </a:r>
            <a:r>
              <a:rPr lang="zh-CN" altLang="en-US" sz="3200" b="1" dirty="0">
                <a:solidFill>
                  <a:srgbClr val="C00000"/>
                </a:solidFill>
              </a:rPr>
              <a:t>材料研发团队项目进展简介</a:t>
            </a:r>
          </a:p>
        </p:txBody>
      </p:sp>
      <p:sp>
        <p:nvSpPr>
          <p:cNvPr id="3" name="文本框 2"/>
          <p:cNvSpPr txBox="1"/>
          <p:nvPr/>
        </p:nvSpPr>
        <p:spPr>
          <a:xfrm>
            <a:off x="895777" y="714079"/>
            <a:ext cx="10208908" cy="968598"/>
          </a:xfrm>
          <a:prstGeom prst="rect">
            <a:avLst/>
          </a:prstGeom>
          <a:noFill/>
        </p:spPr>
        <p:txBody>
          <a:bodyPr wrap="square" rtlCol="0">
            <a:spAutoFit/>
          </a:bodyPr>
          <a:lstStyle/>
          <a:p>
            <a:pPr>
              <a:lnSpc>
                <a:spcPct val="150000"/>
              </a:lnSpc>
            </a:pPr>
            <a:r>
              <a:rPr lang="zh-CN" altLang="en-US" sz="2000" b="1" dirty="0">
                <a:solidFill>
                  <a:srgbClr val="0000FF"/>
                </a:solidFill>
              </a:rPr>
              <a:t>团 队 带 头 人：</a:t>
            </a:r>
            <a:r>
              <a:rPr lang="zh-CN" altLang="en-US" sz="2000" b="1" dirty="0"/>
              <a:t>王   悦  教授</a:t>
            </a:r>
            <a:endParaRPr lang="en-US" altLang="zh-CN" sz="2000" b="1" dirty="0"/>
          </a:p>
          <a:p>
            <a:pPr>
              <a:lnSpc>
                <a:spcPct val="150000"/>
              </a:lnSpc>
            </a:pPr>
            <a:r>
              <a:rPr lang="zh-CN" altLang="en-US" sz="2000" b="1" dirty="0">
                <a:solidFill>
                  <a:srgbClr val="0000FF"/>
                </a:solidFill>
              </a:rPr>
              <a:t>团队主要成员：</a:t>
            </a:r>
            <a:r>
              <a:rPr lang="zh-CN" altLang="en-US" sz="2000" b="1" dirty="0"/>
              <a:t>毕  海  博士、宋小贤 博士、王志恒 博士、梁   洁 博士、李志强 博士</a:t>
            </a:r>
          </a:p>
        </p:txBody>
      </p:sp>
      <p:sp>
        <p:nvSpPr>
          <p:cNvPr id="41" name="文本框 40"/>
          <p:cNvSpPr txBox="1"/>
          <p:nvPr/>
        </p:nvSpPr>
        <p:spPr>
          <a:xfrm>
            <a:off x="3433171" y="1800608"/>
            <a:ext cx="4419351" cy="461665"/>
          </a:xfrm>
          <a:prstGeom prst="rect">
            <a:avLst/>
          </a:prstGeom>
          <a:noFill/>
          <a:ln w="38100">
            <a:solidFill>
              <a:srgbClr val="0000FF"/>
            </a:solidFill>
          </a:ln>
        </p:spPr>
        <p:txBody>
          <a:bodyPr wrap="square" rtlCol="0">
            <a:spAutoFit/>
          </a:bodyPr>
          <a:lstStyle/>
          <a:p>
            <a:pPr algn="ctr"/>
            <a:r>
              <a:rPr lang="zh-CN" altLang="en-US" sz="2400" b="1" dirty="0">
                <a:solidFill>
                  <a:srgbClr val="FF0000"/>
                </a:solidFill>
              </a:rPr>
              <a:t>研发方向整体布局及发展概况</a:t>
            </a:r>
          </a:p>
        </p:txBody>
      </p:sp>
      <p:sp>
        <p:nvSpPr>
          <p:cNvPr id="42" name="文本框 41"/>
          <p:cNvSpPr txBox="1"/>
          <p:nvPr/>
        </p:nvSpPr>
        <p:spPr>
          <a:xfrm>
            <a:off x="341860" y="3338126"/>
            <a:ext cx="2813539" cy="646331"/>
          </a:xfrm>
          <a:prstGeom prst="rect">
            <a:avLst/>
          </a:prstGeom>
          <a:noFill/>
          <a:ln w="28575">
            <a:solidFill>
              <a:srgbClr val="CC3300"/>
            </a:solidFill>
          </a:ln>
        </p:spPr>
        <p:txBody>
          <a:bodyPr wrap="square" rtlCol="0">
            <a:spAutoFit/>
          </a:bodyPr>
          <a:lstStyle/>
          <a:p>
            <a:pPr algn="ctr"/>
            <a:r>
              <a:rPr lang="en-US" altLang="zh-CN" b="1" dirty="0"/>
              <a:t>OLED</a:t>
            </a:r>
            <a:r>
              <a:rPr lang="zh-CN" altLang="en-US" b="1" dirty="0"/>
              <a:t>材料制备方法与</a:t>
            </a:r>
            <a:endParaRPr lang="en-US" altLang="zh-CN" b="1" dirty="0"/>
          </a:p>
          <a:p>
            <a:pPr algn="ctr"/>
            <a:r>
              <a:rPr lang="zh-CN" altLang="en-US" b="1" dirty="0"/>
              <a:t>关键产业化技术研发</a:t>
            </a:r>
          </a:p>
        </p:txBody>
      </p:sp>
      <p:sp>
        <p:nvSpPr>
          <p:cNvPr id="43" name="文本框 42"/>
          <p:cNvSpPr txBox="1"/>
          <p:nvPr/>
        </p:nvSpPr>
        <p:spPr>
          <a:xfrm>
            <a:off x="341860" y="5327015"/>
            <a:ext cx="2813539" cy="646331"/>
          </a:xfrm>
          <a:prstGeom prst="rect">
            <a:avLst/>
          </a:prstGeom>
          <a:noFill/>
          <a:ln w="28575">
            <a:solidFill>
              <a:srgbClr val="CC3300"/>
            </a:solidFill>
          </a:ln>
        </p:spPr>
        <p:txBody>
          <a:bodyPr wrap="square" rtlCol="0">
            <a:spAutoFit/>
          </a:bodyPr>
          <a:lstStyle/>
          <a:p>
            <a:pPr algn="ctr"/>
            <a:r>
              <a:rPr lang="zh-CN" altLang="en-US" b="1" dirty="0"/>
              <a:t>超分辨光谱方法与</a:t>
            </a:r>
            <a:endParaRPr lang="en-US" altLang="zh-CN" b="1" dirty="0"/>
          </a:p>
          <a:p>
            <a:pPr algn="ctr"/>
            <a:r>
              <a:rPr lang="zh-CN" altLang="en-US" b="1" dirty="0"/>
              <a:t>新一代有机电子技术</a:t>
            </a:r>
          </a:p>
        </p:txBody>
      </p:sp>
      <p:sp>
        <p:nvSpPr>
          <p:cNvPr id="44" name="文本框 43"/>
          <p:cNvSpPr txBox="1"/>
          <p:nvPr/>
        </p:nvSpPr>
        <p:spPr>
          <a:xfrm>
            <a:off x="640798" y="2728402"/>
            <a:ext cx="2215662" cy="400110"/>
          </a:xfrm>
          <a:prstGeom prst="rect">
            <a:avLst/>
          </a:prstGeom>
          <a:noFill/>
        </p:spPr>
        <p:txBody>
          <a:bodyPr wrap="square" rtlCol="0">
            <a:spAutoFit/>
          </a:bodyPr>
          <a:lstStyle/>
          <a:p>
            <a:pPr algn="ctr"/>
            <a:r>
              <a:rPr lang="zh-CN" altLang="en-US" sz="2000" b="1" dirty="0">
                <a:solidFill>
                  <a:srgbClr val="C00000"/>
                </a:solidFill>
              </a:rPr>
              <a:t>研发规划宏观布局</a:t>
            </a:r>
          </a:p>
        </p:txBody>
      </p:sp>
      <p:sp>
        <p:nvSpPr>
          <p:cNvPr id="46" name="文本框 45"/>
          <p:cNvSpPr txBox="1"/>
          <p:nvPr/>
        </p:nvSpPr>
        <p:spPr>
          <a:xfrm>
            <a:off x="4109627" y="4986187"/>
            <a:ext cx="2813539" cy="369332"/>
          </a:xfrm>
          <a:prstGeom prst="rect">
            <a:avLst/>
          </a:prstGeom>
          <a:noFill/>
          <a:ln w="19050">
            <a:solidFill>
              <a:srgbClr val="CC3300"/>
            </a:solidFill>
          </a:ln>
        </p:spPr>
        <p:txBody>
          <a:bodyPr wrap="square" rtlCol="0">
            <a:spAutoFit/>
          </a:bodyPr>
          <a:lstStyle/>
          <a:p>
            <a:pPr algn="ctr"/>
            <a:r>
              <a:rPr lang="zh-CN" altLang="en-US" b="1" dirty="0"/>
              <a:t>超分辨显微镜技术与装备</a:t>
            </a:r>
          </a:p>
        </p:txBody>
      </p:sp>
      <p:sp>
        <p:nvSpPr>
          <p:cNvPr id="47" name="文本框 46"/>
          <p:cNvSpPr txBox="1"/>
          <p:nvPr/>
        </p:nvSpPr>
        <p:spPr>
          <a:xfrm>
            <a:off x="4109626" y="5594246"/>
            <a:ext cx="2813539" cy="369332"/>
          </a:xfrm>
          <a:prstGeom prst="rect">
            <a:avLst/>
          </a:prstGeom>
          <a:noFill/>
          <a:ln w="19050">
            <a:solidFill>
              <a:srgbClr val="CC3300"/>
            </a:solidFill>
          </a:ln>
        </p:spPr>
        <p:txBody>
          <a:bodyPr wrap="square" rtlCol="0">
            <a:spAutoFit/>
          </a:bodyPr>
          <a:lstStyle/>
          <a:p>
            <a:pPr algn="ctr"/>
            <a:r>
              <a:rPr lang="zh-CN" altLang="en-US" b="1" dirty="0"/>
              <a:t>高密度光子存储器</a:t>
            </a:r>
          </a:p>
        </p:txBody>
      </p:sp>
      <p:sp>
        <p:nvSpPr>
          <p:cNvPr id="48" name="文本框 47"/>
          <p:cNvSpPr txBox="1"/>
          <p:nvPr/>
        </p:nvSpPr>
        <p:spPr>
          <a:xfrm>
            <a:off x="4109625" y="6165507"/>
            <a:ext cx="2813539" cy="369332"/>
          </a:xfrm>
          <a:prstGeom prst="rect">
            <a:avLst/>
          </a:prstGeom>
          <a:noFill/>
          <a:ln w="19050">
            <a:solidFill>
              <a:srgbClr val="CC3300"/>
            </a:solidFill>
          </a:ln>
        </p:spPr>
        <p:txBody>
          <a:bodyPr wrap="square" rtlCol="0">
            <a:spAutoFit/>
          </a:bodyPr>
          <a:lstStyle/>
          <a:p>
            <a:pPr algn="ctr"/>
            <a:r>
              <a:rPr lang="zh-CN" altLang="en-US" b="1" dirty="0"/>
              <a:t>高灵敏高分辨检测技术</a:t>
            </a:r>
          </a:p>
        </p:txBody>
      </p:sp>
      <p:sp>
        <p:nvSpPr>
          <p:cNvPr id="49" name="文本框 48"/>
          <p:cNvSpPr txBox="1"/>
          <p:nvPr/>
        </p:nvSpPr>
        <p:spPr>
          <a:xfrm>
            <a:off x="8176330" y="4986187"/>
            <a:ext cx="2813539" cy="369332"/>
          </a:xfrm>
          <a:prstGeom prst="rect">
            <a:avLst/>
          </a:prstGeom>
          <a:noFill/>
          <a:ln w="19050">
            <a:solidFill>
              <a:srgbClr val="CC3300"/>
            </a:solidFill>
          </a:ln>
        </p:spPr>
        <p:txBody>
          <a:bodyPr wrap="square" rtlCol="0">
            <a:spAutoFit/>
          </a:bodyPr>
          <a:lstStyle/>
          <a:p>
            <a:pPr algn="ctr"/>
            <a:r>
              <a:rPr lang="zh-CN" altLang="en-US" b="1" dirty="0"/>
              <a:t>构建了超分辨显微镜</a:t>
            </a:r>
          </a:p>
        </p:txBody>
      </p:sp>
      <p:sp>
        <p:nvSpPr>
          <p:cNvPr id="50" name="文本框 49"/>
          <p:cNvSpPr txBox="1"/>
          <p:nvPr/>
        </p:nvSpPr>
        <p:spPr>
          <a:xfrm>
            <a:off x="8176330" y="5605657"/>
            <a:ext cx="2813539" cy="406265"/>
          </a:xfrm>
          <a:prstGeom prst="rect">
            <a:avLst/>
          </a:prstGeom>
          <a:noFill/>
          <a:ln w="19050">
            <a:solidFill>
              <a:srgbClr val="CC3300"/>
            </a:solidFill>
          </a:ln>
        </p:spPr>
        <p:txBody>
          <a:bodyPr wrap="square" rtlCol="0">
            <a:spAutoFit/>
          </a:bodyPr>
          <a:lstStyle/>
          <a:p>
            <a:pPr algn="ctr"/>
            <a:r>
              <a:rPr lang="zh-CN" altLang="en-US" b="1" dirty="0"/>
              <a:t>分子级别逻辑门技术方案</a:t>
            </a:r>
          </a:p>
        </p:txBody>
      </p:sp>
      <p:sp>
        <p:nvSpPr>
          <p:cNvPr id="51" name="文本框 50"/>
          <p:cNvSpPr txBox="1"/>
          <p:nvPr/>
        </p:nvSpPr>
        <p:spPr>
          <a:xfrm>
            <a:off x="8176330" y="6210187"/>
            <a:ext cx="2813539" cy="369332"/>
          </a:xfrm>
          <a:prstGeom prst="rect">
            <a:avLst/>
          </a:prstGeom>
          <a:noFill/>
          <a:ln w="19050">
            <a:solidFill>
              <a:srgbClr val="CC3300"/>
            </a:solidFill>
          </a:ln>
        </p:spPr>
        <p:txBody>
          <a:bodyPr wrap="square" rtlCol="0">
            <a:spAutoFit/>
          </a:bodyPr>
          <a:lstStyle/>
          <a:p>
            <a:pPr algn="ctr"/>
            <a:r>
              <a:rPr lang="zh-CN" altLang="en-US" b="1" dirty="0"/>
              <a:t>流行性传染病源检测技术</a:t>
            </a:r>
          </a:p>
        </p:txBody>
      </p:sp>
      <p:sp>
        <p:nvSpPr>
          <p:cNvPr id="52" name="文本框 51"/>
          <p:cNvSpPr txBox="1"/>
          <p:nvPr/>
        </p:nvSpPr>
        <p:spPr>
          <a:xfrm>
            <a:off x="4109627" y="2868567"/>
            <a:ext cx="2813539" cy="369332"/>
          </a:xfrm>
          <a:prstGeom prst="rect">
            <a:avLst/>
          </a:prstGeom>
          <a:noFill/>
          <a:ln w="19050">
            <a:solidFill>
              <a:srgbClr val="CC3300"/>
            </a:solidFill>
          </a:ln>
        </p:spPr>
        <p:txBody>
          <a:bodyPr wrap="square" rtlCol="0">
            <a:spAutoFit/>
          </a:bodyPr>
          <a:lstStyle/>
          <a:p>
            <a:pPr algn="ctr"/>
            <a:r>
              <a:rPr lang="zh-CN" altLang="en-US" b="1" dirty="0"/>
              <a:t>高性能有机发光材料制备</a:t>
            </a:r>
          </a:p>
        </p:txBody>
      </p:sp>
      <p:sp>
        <p:nvSpPr>
          <p:cNvPr id="53" name="文本框 52"/>
          <p:cNvSpPr txBox="1"/>
          <p:nvPr/>
        </p:nvSpPr>
        <p:spPr>
          <a:xfrm>
            <a:off x="4109626" y="3476626"/>
            <a:ext cx="2813539" cy="369332"/>
          </a:xfrm>
          <a:prstGeom prst="rect">
            <a:avLst/>
          </a:prstGeom>
          <a:noFill/>
          <a:ln w="19050">
            <a:solidFill>
              <a:srgbClr val="CC3300"/>
            </a:solidFill>
          </a:ln>
        </p:spPr>
        <p:txBody>
          <a:bodyPr wrap="square" rtlCol="0">
            <a:spAutoFit/>
          </a:bodyPr>
          <a:lstStyle/>
          <a:p>
            <a:pPr algn="ctr"/>
            <a:r>
              <a:rPr lang="zh-CN" altLang="en-US" b="1" dirty="0"/>
              <a:t>基于机器学习的材料设计</a:t>
            </a:r>
          </a:p>
        </p:txBody>
      </p:sp>
      <p:sp>
        <p:nvSpPr>
          <p:cNvPr id="54" name="文本框 53"/>
          <p:cNvSpPr txBox="1"/>
          <p:nvPr/>
        </p:nvSpPr>
        <p:spPr>
          <a:xfrm>
            <a:off x="4109625" y="4047887"/>
            <a:ext cx="2813539" cy="369332"/>
          </a:xfrm>
          <a:prstGeom prst="rect">
            <a:avLst/>
          </a:prstGeom>
          <a:noFill/>
          <a:ln w="19050">
            <a:solidFill>
              <a:srgbClr val="CC3300"/>
            </a:solidFill>
          </a:ln>
        </p:spPr>
        <p:txBody>
          <a:bodyPr wrap="square" rtlCol="0">
            <a:spAutoFit/>
          </a:bodyPr>
          <a:lstStyle/>
          <a:p>
            <a:pPr algn="ctr"/>
            <a:r>
              <a:rPr lang="zh-CN" altLang="en-US" b="1" dirty="0"/>
              <a:t>关键</a:t>
            </a:r>
            <a:r>
              <a:rPr lang="en-US" altLang="zh-CN" b="1" dirty="0"/>
              <a:t>OLED</a:t>
            </a:r>
            <a:r>
              <a:rPr lang="zh-CN" altLang="en-US" b="1" dirty="0"/>
              <a:t>材料中试技术</a:t>
            </a:r>
          </a:p>
        </p:txBody>
      </p:sp>
      <p:sp>
        <p:nvSpPr>
          <p:cNvPr id="55" name="文本框 54"/>
          <p:cNvSpPr txBox="1"/>
          <p:nvPr/>
        </p:nvSpPr>
        <p:spPr>
          <a:xfrm>
            <a:off x="8176330" y="2868567"/>
            <a:ext cx="2813539" cy="369332"/>
          </a:xfrm>
          <a:prstGeom prst="rect">
            <a:avLst/>
          </a:prstGeom>
          <a:noFill/>
          <a:ln w="19050">
            <a:solidFill>
              <a:srgbClr val="CC3300"/>
            </a:solidFill>
          </a:ln>
        </p:spPr>
        <p:txBody>
          <a:bodyPr wrap="square" rtlCol="0">
            <a:spAutoFit/>
          </a:bodyPr>
          <a:lstStyle/>
          <a:p>
            <a:pPr algn="ctr"/>
            <a:r>
              <a:rPr lang="zh-CN" altLang="en-US" b="1" dirty="0"/>
              <a:t>窄光谱发射三基色材料</a:t>
            </a:r>
          </a:p>
        </p:txBody>
      </p:sp>
      <p:sp>
        <p:nvSpPr>
          <p:cNvPr id="56" name="文本框 55"/>
          <p:cNvSpPr txBox="1"/>
          <p:nvPr/>
        </p:nvSpPr>
        <p:spPr>
          <a:xfrm>
            <a:off x="8176330" y="3488919"/>
            <a:ext cx="2813539" cy="369332"/>
          </a:xfrm>
          <a:prstGeom prst="rect">
            <a:avLst/>
          </a:prstGeom>
          <a:noFill/>
          <a:ln w="19050">
            <a:solidFill>
              <a:srgbClr val="CC3300"/>
            </a:solidFill>
          </a:ln>
        </p:spPr>
        <p:txBody>
          <a:bodyPr wrap="square" rtlCol="0">
            <a:spAutoFit/>
          </a:bodyPr>
          <a:lstStyle/>
          <a:p>
            <a:pPr algn="ctr"/>
            <a:r>
              <a:rPr lang="en-US" altLang="zh-CN" b="1" dirty="0"/>
              <a:t>OLED</a:t>
            </a:r>
            <a:r>
              <a:rPr lang="zh-CN" altLang="en-US" b="1" dirty="0"/>
              <a:t>材料数据库</a:t>
            </a:r>
          </a:p>
        </p:txBody>
      </p:sp>
      <p:sp>
        <p:nvSpPr>
          <p:cNvPr id="57" name="文本框 56"/>
          <p:cNvSpPr txBox="1"/>
          <p:nvPr/>
        </p:nvSpPr>
        <p:spPr>
          <a:xfrm>
            <a:off x="8176330" y="4092567"/>
            <a:ext cx="2813539" cy="369332"/>
          </a:xfrm>
          <a:prstGeom prst="rect">
            <a:avLst/>
          </a:prstGeom>
          <a:noFill/>
          <a:ln w="19050">
            <a:solidFill>
              <a:srgbClr val="CC3300"/>
            </a:solidFill>
          </a:ln>
        </p:spPr>
        <p:txBody>
          <a:bodyPr wrap="square" rtlCol="0">
            <a:spAutoFit/>
          </a:bodyPr>
          <a:lstStyle/>
          <a:p>
            <a:pPr algn="ctr"/>
            <a:r>
              <a:rPr lang="zh-CN" altLang="en-US" b="1" dirty="0"/>
              <a:t>研发平台建设方案</a:t>
            </a:r>
          </a:p>
        </p:txBody>
      </p:sp>
      <p:sp>
        <p:nvSpPr>
          <p:cNvPr id="58" name="文本框 57"/>
          <p:cNvSpPr txBox="1"/>
          <p:nvPr/>
        </p:nvSpPr>
        <p:spPr>
          <a:xfrm>
            <a:off x="8475268" y="2398370"/>
            <a:ext cx="2215662" cy="400110"/>
          </a:xfrm>
          <a:prstGeom prst="rect">
            <a:avLst/>
          </a:prstGeom>
          <a:noFill/>
        </p:spPr>
        <p:txBody>
          <a:bodyPr wrap="square" rtlCol="0">
            <a:spAutoFit/>
          </a:bodyPr>
          <a:lstStyle/>
          <a:p>
            <a:pPr algn="ctr"/>
            <a:r>
              <a:rPr lang="zh-CN" altLang="en-US" sz="2000" b="1" dirty="0">
                <a:solidFill>
                  <a:srgbClr val="C00000"/>
                </a:solidFill>
              </a:rPr>
              <a:t>阶段性成果</a:t>
            </a:r>
          </a:p>
        </p:txBody>
      </p:sp>
      <p:sp>
        <p:nvSpPr>
          <p:cNvPr id="59" name="文本框 58"/>
          <p:cNvSpPr txBox="1"/>
          <p:nvPr/>
        </p:nvSpPr>
        <p:spPr>
          <a:xfrm>
            <a:off x="4338225" y="2402427"/>
            <a:ext cx="2215662" cy="400110"/>
          </a:xfrm>
          <a:prstGeom prst="rect">
            <a:avLst/>
          </a:prstGeom>
          <a:noFill/>
        </p:spPr>
        <p:txBody>
          <a:bodyPr wrap="square" rtlCol="0">
            <a:spAutoFit/>
          </a:bodyPr>
          <a:lstStyle/>
          <a:p>
            <a:pPr algn="ctr"/>
            <a:r>
              <a:rPr lang="zh-CN" altLang="en-US" sz="2000" b="1" dirty="0">
                <a:solidFill>
                  <a:srgbClr val="C00000"/>
                </a:solidFill>
              </a:rPr>
              <a:t>具体方向布局</a:t>
            </a:r>
          </a:p>
        </p:txBody>
      </p:sp>
      <p:sp>
        <p:nvSpPr>
          <p:cNvPr id="60" name="右箭头 59"/>
          <p:cNvSpPr/>
          <p:nvPr/>
        </p:nvSpPr>
        <p:spPr>
          <a:xfrm>
            <a:off x="3307197" y="3445270"/>
            <a:ext cx="650630" cy="507831"/>
          </a:xfrm>
          <a:prstGeom prst="rightArrow">
            <a:avLst/>
          </a:prstGeom>
          <a:solidFill>
            <a:srgbClr val="FFFF00"/>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右箭头 60"/>
          <p:cNvSpPr/>
          <p:nvPr/>
        </p:nvSpPr>
        <p:spPr>
          <a:xfrm>
            <a:off x="7224432" y="3419669"/>
            <a:ext cx="650630" cy="507831"/>
          </a:xfrm>
          <a:prstGeom prst="rightArrow">
            <a:avLst/>
          </a:prstGeom>
          <a:solidFill>
            <a:srgbClr val="FFFF00"/>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右箭头 61"/>
          <p:cNvSpPr/>
          <p:nvPr/>
        </p:nvSpPr>
        <p:spPr>
          <a:xfrm>
            <a:off x="3307197" y="5396264"/>
            <a:ext cx="650630" cy="507831"/>
          </a:xfrm>
          <a:prstGeom prst="rightArrow">
            <a:avLst/>
          </a:prstGeom>
          <a:solidFill>
            <a:srgbClr val="FFFF00"/>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右箭头 62"/>
          <p:cNvSpPr/>
          <p:nvPr/>
        </p:nvSpPr>
        <p:spPr>
          <a:xfrm>
            <a:off x="7224432" y="5504091"/>
            <a:ext cx="650630" cy="507831"/>
          </a:xfrm>
          <a:prstGeom prst="rightArrow">
            <a:avLst/>
          </a:prstGeom>
          <a:solidFill>
            <a:srgbClr val="FFFF00"/>
          </a:solidFill>
          <a:ln w="28575">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4" name="Picture 2" descr="C:\Users\abc\AppData\Local\Temp\WeChat Files\df214d8cc6f8d8a9916614004009774.png"/>
          <p:cNvPicPr>
            <a:picLocks noChangeAspect="1" noChangeArrowheads="1"/>
          </p:cNvPicPr>
          <p:nvPr/>
        </p:nvPicPr>
        <p:blipFill>
          <a:blip r:embed="rId2"/>
          <a:srcRect t="13769"/>
          <a:stretch>
            <a:fillRect/>
          </a:stretch>
        </p:blipFill>
        <p:spPr bwMode="auto">
          <a:xfrm>
            <a:off x="10243750" y="75544"/>
            <a:ext cx="1737942" cy="816738"/>
          </a:xfrm>
          <a:prstGeom prst="rect">
            <a:avLst/>
          </a:prstGeom>
          <a:noFill/>
        </p:spPr>
      </p:pic>
      <p:sp>
        <p:nvSpPr>
          <p:cNvPr id="65" name="上下箭头 64"/>
          <p:cNvSpPr/>
          <p:nvPr/>
        </p:nvSpPr>
        <p:spPr>
          <a:xfrm>
            <a:off x="887374" y="4083352"/>
            <a:ext cx="404446" cy="1138856"/>
          </a:xfrm>
          <a:prstGeom prst="upDownArrow">
            <a:avLst/>
          </a:prstGeom>
          <a:solidFill>
            <a:srgbClr val="FFFF00"/>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1389966" y="4194071"/>
            <a:ext cx="1555199" cy="923330"/>
          </a:xfrm>
          <a:prstGeom prst="rect">
            <a:avLst/>
          </a:prstGeom>
          <a:noFill/>
        </p:spPr>
        <p:txBody>
          <a:bodyPr wrap="square" rtlCol="0">
            <a:spAutoFit/>
          </a:bodyPr>
          <a:lstStyle/>
          <a:p>
            <a:pPr algn="ctr"/>
            <a:r>
              <a:rPr lang="zh-CN" altLang="en-US" b="1" dirty="0">
                <a:solidFill>
                  <a:srgbClr val="C00000"/>
                </a:solidFill>
              </a:rPr>
              <a:t>面向新一代有机电子产业的技术研发</a:t>
            </a:r>
          </a:p>
        </p:txBody>
      </p:sp>
    </p:spTree>
    <p:extLst>
      <p:ext uri="{BB962C8B-B14F-4D97-AF65-F5344CB8AC3E}">
        <p14:creationId xmlns:p14="http://schemas.microsoft.com/office/powerpoint/2010/main" val="2872407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964350" y="5196497"/>
            <a:ext cx="8394357" cy="400110"/>
          </a:xfrm>
          <a:prstGeom prst="rect">
            <a:avLst/>
          </a:prstGeom>
          <a:noFill/>
        </p:spPr>
        <p:txBody>
          <a:bodyPr wrap="square" rtlCol="0">
            <a:spAutoFit/>
          </a:bodyPr>
          <a:lstStyle/>
          <a:p>
            <a:r>
              <a:rPr lang="en-US" altLang="zh-CN" sz="2000" b="1" dirty="0">
                <a:solidFill>
                  <a:srgbClr val="FF0000"/>
                </a:solidFill>
                <a:latin typeface="Times New Roman" panose="02020603050405020304" pitchFamily="18" charset="0"/>
                <a:cs typeface="Times New Roman" panose="02020603050405020304" pitchFamily="18" charset="0"/>
              </a:rPr>
              <a:t>AMOLED</a:t>
            </a:r>
            <a:r>
              <a:rPr lang="zh-CN" altLang="en-US" sz="2000" b="1" dirty="0">
                <a:solidFill>
                  <a:srgbClr val="FF0000"/>
                </a:solidFill>
                <a:latin typeface="Times New Roman" panose="02020603050405020304" pitchFamily="18" charset="0"/>
                <a:cs typeface="Times New Roman" panose="02020603050405020304" pitchFamily="18" charset="0"/>
              </a:rPr>
              <a:t>的优点：</a:t>
            </a:r>
            <a:r>
              <a:rPr lang="zh-CN" altLang="en-US" sz="2000" b="1" dirty="0">
                <a:solidFill>
                  <a:srgbClr val="0000CC"/>
                </a:solidFill>
              </a:rPr>
              <a:t>柔性、主动发光、色彩自然、轻薄、高速动态显示</a:t>
            </a:r>
          </a:p>
        </p:txBody>
      </p:sp>
      <p:sp>
        <p:nvSpPr>
          <p:cNvPr id="9" name="文本框 8"/>
          <p:cNvSpPr txBox="1"/>
          <p:nvPr/>
        </p:nvSpPr>
        <p:spPr>
          <a:xfrm>
            <a:off x="1035386" y="4207796"/>
            <a:ext cx="9779659" cy="923330"/>
          </a:xfrm>
          <a:prstGeom prst="rect">
            <a:avLst/>
          </a:prstGeom>
          <a:solidFill>
            <a:srgbClr val="FFFFCC"/>
          </a:solidFill>
          <a:effectLst>
            <a:outerShdw blurRad="50800" dist="38100" dir="18900000" algn="bl" rotWithShape="0">
              <a:prstClr val="black">
                <a:alpha val="40000"/>
              </a:prstClr>
            </a:outerShdw>
          </a:effectLst>
        </p:spPr>
        <p:txBody>
          <a:bodyPr wrap="square" rtlCol="0">
            <a:spAutoFit/>
          </a:bodyPr>
          <a:lstStyle/>
          <a:p>
            <a:pPr>
              <a:lnSpc>
                <a:spcPct val="150000"/>
              </a:lnSpc>
            </a:pPr>
            <a:r>
              <a:rPr lang="en-US" altLang="zh-CN" dirty="0"/>
              <a:t>        </a:t>
            </a:r>
            <a:r>
              <a:rPr lang="en-US" altLang="zh-CN" b="1" dirty="0">
                <a:latin typeface="Times New Roman" panose="02020603050405020304" pitchFamily="18" charset="0"/>
                <a:cs typeface="Times New Roman" panose="02020603050405020304" pitchFamily="18" charset="0"/>
              </a:rPr>
              <a:t>OLED</a:t>
            </a:r>
            <a:r>
              <a:rPr lang="zh-CN" altLang="en-US" b="1" dirty="0">
                <a:latin typeface="Times New Roman" panose="02020603050405020304" pitchFamily="18" charset="0"/>
                <a:cs typeface="Times New Roman" panose="02020603050405020304" pitchFamily="18" charset="0"/>
              </a:rPr>
              <a:t>显示屏分为</a:t>
            </a:r>
            <a:r>
              <a:rPr lang="en-US" altLang="zh-CN" b="1" dirty="0">
                <a:latin typeface="Times New Roman" panose="02020603050405020304" pitchFamily="18" charset="0"/>
                <a:cs typeface="Times New Roman" panose="02020603050405020304" pitchFamily="18" charset="0"/>
              </a:rPr>
              <a:t>PMOLED</a:t>
            </a:r>
            <a:r>
              <a:rPr lang="zh-CN" altLang="en-US" b="1" dirty="0">
                <a:latin typeface="Times New Roman" panose="02020603050405020304" pitchFamily="18" charset="0"/>
                <a:cs typeface="Times New Roman" panose="02020603050405020304" pitchFamily="18" charset="0"/>
              </a:rPr>
              <a:t>（被动驱动）和</a:t>
            </a:r>
            <a:r>
              <a:rPr lang="en-US" altLang="zh-CN" b="1" dirty="0">
                <a:latin typeface="Times New Roman" panose="02020603050405020304" pitchFamily="18" charset="0"/>
                <a:cs typeface="Times New Roman" panose="02020603050405020304" pitchFamily="18" charset="0"/>
              </a:rPr>
              <a:t>AMOLED</a:t>
            </a:r>
            <a:r>
              <a:rPr lang="zh-CN" altLang="en-US" b="1" dirty="0">
                <a:latin typeface="Times New Roman" panose="02020603050405020304" pitchFamily="18" charset="0"/>
                <a:cs typeface="Times New Roman" panose="02020603050405020304" pitchFamily="18" charset="0"/>
              </a:rPr>
              <a:t>（</a:t>
            </a:r>
            <a:r>
              <a:rPr lang="en-US" altLang="zh-CN" b="1" dirty="0">
                <a:latin typeface="Times New Roman" panose="02020603050405020304" pitchFamily="18" charset="0"/>
                <a:cs typeface="Times New Roman" panose="02020603050405020304" pitchFamily="18" charset="0"/>
              </a:rPr>
              <a:t>TFT</a:t>
            </a:r>
            <a:r>
              <a:rPr lang="zh-CN" altLang="en-US" b="1" dirty="0">
                <a:latin typeface="Times New Roman" panose="02020603050405020304" pitchFamily="18" charset="0"/>
                <a:cs typeface="Times New Roman" panose="02020603050405020304" pitchFamily="18" charset="0"/>
              </a:rPr>
              <a:t>主动驱动），其中</a:t>
            </a:r>
            <a:r>
              <a:rPr lang="en-US" altLang="zh-CN" b="1" dirty="0">
                <a:latin typeface="Times New Roman" panose="02020603050405020304" pitchFamily="18" charset="0"/>
                <a:cs typeface="Times New Roman" panose="02020603050405020304" pitchFamily="18" charset="0"/>
              </a:rPr>
              <a:t>AMOLED</a:t>
            </a:r>
            <a:r>
              <a:rPr lang="zh-CN" altLang="en-US" b="1" dirty="0">
                <a:latin typeface="Times New Roman" panose="02020603050405020304" pitchFamily="18" charset="0"/>
                <a:cs typeface="Times New Roman" panose="02020603050405020304" pitchFamily="18" charset="0"/>
              </a:rPr>
              <a:t>是</a:t>
            </a:r>
            <a:r>
              <a:rPr lang="en-US" altLang="zh-CN" b="1" dirty="0">
                <a:latin typeface="Times New Roman" panose="02020603050405020304" pitchFamily="18" charset="0"/>
                <a:cs typeface="Times New Roman" panose="02020603050405020304" pitchFamily="18" charset="0"/>
              </a:rPr>
              <a:t>OLED</a:t>
            </a:r>
            <a:r>
              <a:rPr lang="zh-CN" altLang="en-US" b="1" dirty="0">
                <a:latin typeface="Times New Roman" panose="02020603050405020304" pitchFamily="18" charset="0"/>
                <a:cs typeface="Times New Roman" panose="02020603050405020304" pitchFamily="18" charset="0"/>
              </a:rPr>
              <a:t>显示领域处于绝对支配地位的主流技术。</a:t>
            </a:r>
          </a:p>
        </p:txBody>
      </p:sp>
      <p:sp>
        <p:nvSpPr>
          <p:cNvPr id="10" name="文本框 9"/>
          <p:cNvSpPr txBox="1"/>
          <p:nvPr/>
        </p:nvSpPr>
        <p:spPr>
          <a:xfrm>
            <a:off x="1035385" y="5661978"/>
            <a:ext cx="9779659" cy="1015663"/>
          </a:xfrm>
          <a:prstGeom prst="rect">
            <a:avLst/>
          </a:prstGeom>
          <a:solidFill>
            <a:srgbClr val="FFFFCC"/>
          </a:solidFill>
          <a:effectLst>
            <a:outerShdw blurRad="50800" dist="38100" dir="18900000" algn="bl" rotWithShape="0">
              <a:prstClr val="black">
                <a:alpha val="40000"/>
              </a:prstClr>
            </a:outerShdw>
          </a:effectLst>
        </p:spPr>
        <p:txBody>
          <a:bodyPr wrap="square" rtlCol="0">
            <a:spAutoFit/>
          </a:bodyPr>
          <a:lstStyle/>
          <a:p>
            <a:pPr>
              <a:lnSpc>
                <a:spcPct val="150000"/>
              </a:lnSpc>
            </a:pPr>
            <a:r>
              <a:rPr lang="en-US" altLang="zh-CN" sz="2000" dirty="0"/>
              <a:t>         </a:t>
            </a:r>
            <a:r>
              <a:rPr lang="zh-CN" altLang="zh-CN" sz="2000" b="1" dirty="0">
                <a:latin typeface="Times New Roman" panose="02020603050405020304" pitchFamily="18" charset="0"/>
                <a:cs typeface="Times New Roman" panose="02020603050405020304" pitchFamily="18" charset="0"/>
              </a:rPr>
              <a:t>预计到</a:t>
            </a:r>
            <a:r>
              <a:rPr lang="en-US" altLang="zh-CN" sz="2000" b="1" dirty="0">
                <a:latin typeface="Times New Roman" panose="02020603050405020304" pitchFamily="18" charset="0"/>
                <a:cs typeface="Times New Roman" panose="02020603050405020304" pitchFamily="18" charset="0"/>
              </a:rPr>
              <a:t>2023</a:t>
            </a:r>
            <a:r>
              <a:rPr lang="zh-CN" altLang="zh-CN" sz="2000" b="1" dirty="0">
                <a:latin typeface="Times New Roman" panose="02020603050405020304" pitchFamily="18" charset="0"/>
                <a:cs typeface="Times New Roman" panose="02020603050405020304" pitchFamily="18" charset="0"/>
              </a:rPr>
              <a:t>年，我国</a:t>
            </a:r>
            <a:r>
              <a:rPr lang="en-US" altLang="zh-CN" sz="2000" b="1" dirty="0">
                <a:latin typeface="Times New Roman" panose="02020603050405020304" pitchFamily="18" charset="0"/>
                <a:cs typeface="Times New Roman" panose="02020603050405020304" pitchFamily="18" charset="0"/>
              </a:rPr>
              <a:t>OLED</a:t>
            </a:r>
            <a:r>
              <a:rPr lang="zh-CN" altLang="zh-CN" sz="2000" b="1" dirty="0">
                <a:latin typeface="Times New Roman" panose="02020603050405020304" pitchFamily="18" charset="0"/>
                <a:cs typeface="Times New Roman" panose="02020603050405020304" pitchFamily="18" charset="0"/>
              </a:rPr>
              <a:t>产业规模将接近</a:t>
            </a:r>
            <a:r>
              <a:rPr lang="en-US" altLang="zh-CN" sz="2000" b="1" dirty="0">
                <a:solidFill>
                  <a:srgbClr val="FF0000"/>
                </a:solidFill>
                <a:latin typeface="Times New Roman" panose="02020603050405020304" pitchFamily="18" charset="0"/>
                <a:cs typeface="Times New Roman" panose="02020603050405020304" pitchFamily="18" charset="0"/>
              </a:rPr>
              <a:t>650</a:t>
            </a:r>
            <a:r>
              <a:rPr lang="zh-CN" altLang="zh-CN" sz="2000" b="1" dirty="0">
                <a:solidFill>
                  <a:srgbClr val="FF0000"/>
                </a:solidFill>
                <a:latin typeface="Times New Roman" panose="02020603050405020304" pitchFamily="18" charset="0"/>
                <a:cs typeface="Times New Roman" panose="02020603050405020304" pitchFamily="18" charset="0"/>
              </a:rPr>
              <a:t>亿美元</a:t>
            </a:r>
            <a:r>
              <a:rPr lang="zh-CN" altLang="zh-CN" sz="2000" b="1" dirty="0">
                <a:latin typeface="Times New Roman" panose="02020603050405020304" pitchFamily="18" charset="0"/>
                <a:cs typeface="Times New Roman" panose="02020603050405020304" pitchFamily="18" charset="0"/>
              </a:rPr>
              <a:t>。其中预计</a:t>
            </a:r>
            <a:r>
              <a:rPr lang="en-US" altLang="zh-CN" sz="2000" b="1" dirty="0">
                <a:latin typeface="Times New Roman" panose="02020603050405020304" pitchFamily="18" charset="0"/>
                <a:cs typeface="Times New Roman" panose="02020603050405020304" pitchFamily="18" charset="0"/>
              </a:rPr>
              <a:t>OLED</a:t>
            </a:r>
            <a:r>
              <a:rPr lang="zh-CN" altLang="zh-CN" sz="2000" b="1" dirty="0">
                <a:latin typeface="Times New Roman" panose="02020603050405020304" pitchFamily="18" charset="0"/>
                <a:cs typeface="Times New Roman" panose="02020603050405020304" pitchFamily="18" charset="0"/>
              </a:rPr>
              <a:t>材料的市场规模为</a:t>
            </a:r>
            <a:r>
              <a:rPr lang="en-US" altLang="zh-CN" sz="2000" b="1" dirty="0">
                <a:solidFill>
                  <a:srgbClr val="FF0000"/>
                </a:solidFill>
                <a:latin typeface="Times New Roman" panose="02020603050405020304" pitchFamily="18" charset="0"/>
                <a:cs typeface="Times New Roman" panose="02020603050405020304" pitchFamily="18" charset="0"/>
              </a:rPr>
              <a:t>60</a:t>
            </a:r>
            <a:r>
              <a:rPr lang="zh-CN" altLang="zh-CN" sz="2000" b="1" dirty="0">
                <a:solidFill>
                  <a:srgbClr val="FF0000"/>
                </a:solidFill>
                <a:latin typeface="Times New Roman" panose="02020603050405020304" pitchFamily="18" charset="0"/>
                <a:cs typeface="Times New Roman" panose="02020603050405020304" pitchFamily="18" charset="0"/>
              </a:rPr>
              <a:t>亿美元</a:t>
            </a:r>
            <a:r>
              <a:rPr lang="zh-CN" altLang="zh-CN" sz="2000" b="1" dirty="0">
                <a:latin typeface="Times New Roman" panose="02020603050405020304" pitchFamily="18" charset="0"/>
                <a:cs typeface="Times New Roman" panose="02020603050405020304" pitchFamily="18" charset="0"/>
              </a:rPr>
              <a:t>左右。</a:t>
            </a:r>
            <a:endParaRPr lang="zh-CN" altLang="en-US" sz="2000" b="1" dirty="0">
              <a:latin typeface="Times New Roman" panose="02020603050405020304" pitchFamily="18" charset="0"/>
              <a:cs typeface="Times New Roman" panose="02020603050405020304" pitchFamily="18" charset="0"/>
            </a:endParaRPr>
          </a:p>
        </p:txBody>
      </p:sp>
      <p:grpSp>
        <p:nvGrpSpPr>
          <p:cNvPr id="11" name="组合 10"/>
          <p:cNvGrpSpPr/>
          <p:nvPr/>
        </p:nvGrpSpPr>
        <p:grpSpPr>
          <a:xfrm>
            <a:off x="1859771" y="777382"/>
            <a:ext cx="7937459" cy="3365043"/>
            <a:chOff x="32341" y="901914"/>
            <a:chExt cx="7951737" cy="3424516"/>
          </a:xfrm>
        </p:grpSpPr>
        <p:pic>
          <p:nvPicPr>
            <p:cNvPr id="5" name="图片 4"/>
            <p:cNvPicPr>
              <a:picLocks noChangeAspect="1"/>
            </p:cNvPicPr>
            <p:nvPr/>
          </p:nvPicPr>
          <p:blipFill>
            <a:blip r:embed="rId2"/>
            <a:stretch>
              <a:fillRect/>
            </a:stretch>
          </p:blipFill>
          <p:spPr>
            <a:xfrm>
              <a:off x="238599" y="901914"/>
              <a:ext cx="7614824" cy="3134809"/>
            </a:xfrm>
            <a:prstGeom prst="rect">
              <a:avLst/>
            </a:prstGeom>
          </p:spPr>
        </p:pic>
        <p:sp>
          <p:nvSpPr>
            <p:cNvPr id="6" name="文本框 5"/>
            <p:cNvSpPr txBox="1"/>
            <p:nvPr/>
          </p:nvSpPr>
          <p:spPr>
            <a:xfrm>
              <a:off x="32341" y="3950570"/>
              <a:ext cx="7951737" cy="375860"/>
            </a:xfrm>
            <a:prstGeom prst="rect">
              <a:avLst/>
            </a:prstGeom>
            <a:noFill/>
          </p:spPr>
          <p:txBody>
            <a:bodyPr wrap="square" rtlCol="0">
              <a:spAutoFit/>
            </a:bodyPr>
            <a:lstStyle/>
            <a:p>
              <a:r>
                <a:rPr lang="en-US" altLang="zh-CN" b="1" dirty="0">
                  <a:solidFill>
                    <a:srgbClr val="0000CC"/>
                  </a:solidFill>
                </a:rPr>
                <a:t>           </a:t>
              </a:r>
              <a:r>
                <a:rPr lang="zh-CN" altLang="en-US" b="1" dirty="0">
                  <a:solidFill>
                    <a:srgbClr val="0000CC"/>
                  </a:solidFill>
                </a:rPr>
                <a:t>器件结构及原理                       显示领域的应用                 照明领域的应用</a:t>
              </a:r>
            </a:p>
          </p:txBody>
        </p:sp>
      </p:grpSp>
      <p:pic>
        <p:nvPicPr>
          <p:cNvPr id="12" name="Picture 2" descr="C:\Users\abc\AppData\Local\Temp\WeChat Files\df214d8cc6f8d8a9916614004009774.png"/>
          <p:cNvPicPr>
            <a:picLocks noChangeAspect="1" noChangeArrowheads="1"/>
          </p:cNvPicPr>
          <p:nvPr/>
        </p:nvPicPr>
        <p:blipFill>
          <a:blip r:embed="rId3"/>
          <a:srcRect t="13769"/>
          <a:stretch>
            <a:fillRect/>
          </a:stretch>
        </p:blipFill>
        <p:spPr bwMode="auto">
          <a:xfrm>
            <a:off x="10243750" y="75544"/>
            <a:ext cx="1737942" cy="816738"/>
          </a:xfrm>
          <a:prstGeom prst="rect">
            <a:avLst/>
          </a:prstGeom>
          <a:noFill/>
        </p:spPr>
      </p:pic>
      <p:sp>
        <p:nvSpPr>
          <p:cNvPr id="2" name="文本框 1"/>
          <p:cNvSpPr txBox="1"/>
          <p:nvPr/>
        </p:nvSpPr>
        <p:spPr>
          <a:xfrm>
            <a:off x="2724414" y="231096"/>
            <a:ext cx="6401600" cy="523220"/>
          </a:xfrm>
          <a:prstGeom prst="rect">
            <a:avLst/>
          </a:prstGeom>
          <a:noFill/>
        </p:spPr>
        <p:txBody>
          <a:bodyPr wrap="square" rtlCol="0">
            <a:spAutoFit/>
          </a:bodyPr>
          <a:lstStyle/>
          <a:p>
            <a:pPr algn="ctr"/>
            <a:r>
              <a:rPr lang="en-US" altLang="zh-CN" sz="2800" b="1" dirty="0">
                <a:solidFill>
                  <a:srgbClr val="C00000"/>
                </a:solidFill>
              </a:rPr>
              <a:t>OLED</a:t>
            </a:r>
            <a:r>
              <a:rPr lang="zh-CN" altLang="en-US" sz="2800" b="1" dirty="0">
                <a:solidFill>
                  <a:srgbClr val="C00000"/>
                </a:solidFill>
              </a:rPr>
              <a:t>材料研发项目背景及意义简介</a:t>
            </a:r>
          </a:p>
        </p:txBody>
      </p:sp>
    </p:spTree>
    <p:extLst>
      <p:ext uri="{BB962C8B-B14F-4D97-AF65-F5344CB8AC3E}">
        <p14:creationId xmlns:p14="http://schemas.microsoft.com/office/powerpoint/2010/main" val="1356080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descr="C:\Users\abc\AppData\Local\Temp\WeChat Files\df214d8cc6f8d8a9916614004009774.png"/>
          <p:cNvPicPr>
            <a:picLocks noChangeAspect="1" noChangeArrowheads="1"/>
          </p:cNvPicPr>
          <p:nvPr/>
        </p:nvPicPr>
        <p:blipFill>
          <a:blip r:embed="rId2"/>
          <a:srcRect t="13769"/>
          <a:stretch>
            <a:fillRect/>
          </a:stretch>
        </p:blipFill>
        <p:spPr bwMode="auto">
          <a:xfrm>
            <a:off x="10223267" y="131887"/>
            <a:ext cx="1737942" cy="816738"/>
          </a:xfrm>
          <a:prstGeom prst="rect">
            <a:avLst/>
          </a:prstGeom>
          <a:noFill/>
        </p:spPr>
      </p:pic>
      <p:sp>
        <p:nvSpPr>
          <p:cNvPr id="2" name="文本框 1"/>
          <p:cNvSpPr txBox="1"/>
          <p:nvPr/>
        </p:nvSpPr>
        <p:spPr>
          <a:xfrm>
            <a:off x="1644776" y="85675"/>
            <a:ext cx="7922400" cy="523220"/>
          </a:xfrm>
          <a:prstGeom prst="rect">
            <a:avLst/>
          </a:prstGeom>
          <a:noFill/>
        </p:spPr>
        <p:txBody>
          <a:bodyPr wrap="square" rtlCol="0">
            <a:spAutoFit/>
          </a:bodyPr>
          <a:lstStyle/>
          <a:p>
            <a:pPr algn="ctr"/>
            <a:r>
              <a:rPr lang="zh-CN" altLang="en-US" sz="2800" b="1" dirty="0">
                <a:solidFill>
                  <a:srgbClr val="C00000"/>
                </a:solidFill>
              </a:rPr>
              <a:t>有机电致发光材料的分类及研究方向布局与规划</a:t>
            </a:r>
          </a:p>
        </p:txBody>
      </p:sp>
      <p:sp>
        <p:nvSpPr>
          <p:cNvPr id="3" name="文本框 2"/>
          <p:cNvSpPr txBox="1"/>
          <p:nvPr/>
        </p:nvSpPr>
        <p:spPr>
          <a:xfrm>
            <a:off x="1227526" y="734060"/>
            <a:ext cx="4015048" cy="369332"/>
          </a:xfrm>
          <a:prstGeom prst="rect">
            <a:avLst/>
          </a:prstGeom>
          <a:solidFill>
            <a:srgbClr val="CCECFF"/>
          </a:solidFill>
          <a:effectLst>
            <a:outerShdw blurRad="50800" dist="38100" dir="18900000" algn="bl" rotWithShape="0">
              <a:prstClr val="black">
                <a:alpha val="40000"/>
              </a:prstClr>
            </a:outerShdw>
          </a:effectLst>
        </p:spPr>
        <p:txBody>
          <a:bodyPr wrap="square" rtlCol="0">
            <a:spAutoFit/>
          </a:bodyPr>
          <a:lstStyle/>
          <a:p>
            <a:pPr algn="ctr"/>
            <a:r>
              <a:rPr lang="zh-CN" altLang="en-US" b="1" dirty="0"/>
              <a:t>基于真空蒸镀型材料的器件制备技术</a:t>
            </a:r>
          </a:p>
        </p:txBody>
      </p:sp>
      <p:sp>
        <p:nvSpPr>
          <p:cNvPr id="4" name="文本框 3"/>
          <p:cNvSpPr txBox="1"/>
          <p:nvPr/>
        </p:nvSpPr>
        <p:spPr>
          <a:xfrm>
            <a:off x="6414240" y="763959"/>
            <a:ext cx="4015048" cy="369332"/>
          </a:xfrm>
          <a:prstGeom prst="rect">
            <a:avLst/>
          </a:prstGeom>
          <a:solidFill>
            <a:srgbClr val="CCECFF"/>
          </a:solidFill>
          <a:effectLst>
            <a:outerShdw blurRad="50800" dist="38100" algn="l" rotWithShape="0">
              <a:prstClr val="black">
                <a:alpha val="40000"/>
              </a:prstClr>
            </a:outerShdw>
          </a:effectLst>
        </p:spPr>
        <p:txBody>
          <a:bodyPr wrap="square" rtlCol="0">
            <a:spAutoFit/>
          </a:bodyPr>
          <a:lstStyle/>
          <a:p>
            <a:pPr algn="ctr"/>
            <a:r>
              <a:rPr lang="zh-CN" altLang="en-US" b="1" dirty="0"/>
              <a:t>基于溶液加工型材料的器件制备技术</a:t>
            </a:r>
          </a:p>
        </p:txBody>
      </p:sp>
      <p:sp>
        <p:nvSpPr>
          <p:cNvPr id="6" name="文本框 5"/>
          <p:cNvSpPr txBox="1"/>
          <p:nvPr/>
        </p:nvSpPr>
        <p:spPr>
          <a:xfrm>
            <a:off x="6380986" y="4071784"/>
            <a:ext cx="3682540" cy="553998"/>
          </a:xfrm>
          <a:prstGeom prst="rect">
            <a:avLst/>
          </a:prstGeom>
          <a:noFill/>
        </p:spPr>
        <p:txBody>
          <a:bodyPr wrap="square" rtlCol="0">
            <a:spAutoFit/>
          </a:bodyPr>
          <a:lstStyle/>
          <a:p>
            <a:pPr>
              <a:lnSpc>
                <a:spcPct val="150000"/>
              </a:lnSpc>
            </a:pPr>
            <a:r>
              <a:rPr lang="zh-CN" altLang="zh-CN" sz="2000" b="1" dirty="0">
                <a:solidFill>
                  <a:srgbClr val="C00000"/>
                </a:solidFill>
              </a:rPr>
              <a:t>打印型发光材料主要</a:t>
            </a:r>
            <a:r>
              <a:rPr lang="zh-CN" altLang="en-US" sz="2000" b="1" dirty="0">
                <a:solidFill>
                  <a:srgbClr val="C00000"/>
                </a:solidFill>
              </a:rPr>
              <a:t>供货商：</a:t>
            </a:r>
            <a:endParaRPr lang="en-US" altLang="zh-CN" sz="2000" b="1" dirty="0">
              <a:solidFill>
                <a:srgbClr val="C00000"/>
              </a:solidFill>
            </a:endParaRPr>
          </a:p>
        </p:txBody>
      </p:sp>
      <p:sp>
        <p:nvSpPr>
          <p:cNvPr id="7" name="文本框 6"/>
          <p:cNvSpPr txBox="1"/>
          <p:nvPr/>
        </p:nvSpPr>
        <p:spPr>
          <a:xfrm>
            <a:off x="6585456" y="4834324"/>
            <a:ext cx="2460569" cy="1754326"/>
          </a:xfrm>
          <a:prstGeom prst="rect">
            <a:avLst/>
          </a:prstGeom>
          <a:solidFill>
            <a:srgbClr val="FFCCFF"/>
          </a:solidFill>
          <a:effectLst>
            <a:outerShdw blurRad="50800" dist="38100" dir="18900000" algn="bl" rotWithShape="0">
              <a:prstClr val="black">
                <a:alpha val="40000"/>
              </a:prstClr>
            </a:outerShdw>
          </a:effectLst>
        </p:spPr>
        <p:txBody>
          <a:bodyPr wrap="square" rtlCol="0">
            <a:spAutoFit/>
          </a:bodyPr>
          <a:lstStyle/>
          <a:p>
            <a:pPr algn="ctr">
              <a:lnSpc>
                <a:spcPct val="150000"/>
              </a:lnSpc>
            </a:pPr>
            <a:r>
              <a:rPr lang="zh-CN" altLang="zh-CN" b="1" dirty="0">
                <a:solidFill>
                  <a:srgbClr val="0000CC"/>
                </a:solidFill>
              </a:rPr>
              <a:t>德国默克</a:t>
            </a:r>
            <a:endParaRPr lang="en-US" altLang="zh-CN" b="1" dirty="0">
              <a:solidFill>
                <a:srgbClr val="0000CC"/>
              </a:solidFill>
            </a:endParaRPr>
          </a:p>
          <a:p>
            <a:pPr algn="ctr">
              <a:lnSpc>
                <a:spcPct val="150000"/>
              </a:lnSpc>
            </a:pPr>
            <a:r>
              <a:rPr lang="zh-CN" altLang="zh-CN" b="1" dirty="0"/>
              <a:t>日本住友化学</a:t>
            </a:r>
            <a:endParaRPr lang="en-US" altLang="zh-CN" b="1" dirty="0"/>
          </a:p>
          <a:p>
            <a:pPr algn="ctr">
              <a:lnSpc>
                <a:spcPct val="150000"/>
              </a:lnSpc>
            </a:pPr>
            <a:r>
              <a:rPr lang="zh-CN" altLang="zh-CN" b="1" dirty="0">
                <a:solidFill>
                  <a:srgbClr val="FF0000"/>
                </a:solidFill>
              </a:rPr>
              <a:t>韩国</a:t>
            </a:r>
            <a:r>
              <a:rPr lang="en-US" altLang="zh-CN" b="1" dirty="0">
                <a:solidFill>
                  <a:srgbClr val="FF0000"/>
                </a:solidFill>
              </a:rPr>
              <a:t>LG</a:t>
            </a:r>
            <a:r>
              <a:rPr lang="zh-CN" altLang="zh-CN" b="1" dirty="0">
                <a:solidFill>
                  <a:srgbClr val="FF0000"/>
                </a:solidFill>
              </a:rPr>
              <a:t>化学</a:t>
            </a:r>
            <a:endParaRPr lang="en-US" altLang="zh-CN" b="1" dirty="0">
              <a:solidFill>
                <a:srgbClr val="FF0000"/>
              </a:solidFill>
            </a:endParaRPr>
          </a:p>
          <a:p>
            <a:pPr algn="ctr">
              <a:lnSpc>
                <a:spcPct val="150000"/>
              </a:lnSpc>
            </a:pPr>
            <a:r>
              <a:rPr lang="zh-CN" altLang="zh-CN" b="1" dirty="0"/>
              <a:t>日本三菱化学</a:t>
            </a:r>
            <a:endParaRPr lang="en-US" altLang="zh-CN" b="1" dirty="0"/>
          </a:p>
        </p:txBody>
      </p:sp>
      <p:sp>
        <p:nvSpPr>
          <p:cNvPr id="8" name="文本框 7"/>
          <p:cNvSpPr txBox="1"/>
          <p:nvPr/>
        </p:nvSpPr>
        <p:spPr>
          <a:xfrm>
            <a:off x="1227527" y="3123595"/>
            <a:ext cx="4378449" cy="830997"/>
          </a:xfrm>
          <a:prstGeom prst="rect">
            <a:avLst/>
          </a:prstGeom>
          <a:solidFill>
            <a:srgbClr val="FFFFCC"/>
          </a:solidFill>
          <a:effectLst>
            <a:outerShdw blurRad="50800" dist="38100" dir="18900000" algn="bl" rotWithShape="0">
              <a:prstClr val="black">
                <a:alpha val="40000"/>
              </a:prstClr>
            </a:outerShdw>
          </a:effectLst>
        </p:spPr>
        <p:txBody>
          <a:bodyPr wrap="square" rtlCol="0">
            <a:spAutoFit/>
          </a:bodyPr>
          <a:lstStyle/>
          <a:p>
            <a:pPr>
              <a:lnSpc>
                <a:spcPct val="150000"/>
              </a:lnSpc>
            </a:pPr>
            <a:r>
              <a:rPr lang="zh-CN" altLang="en-US" sz="1600" b="1" dirty="0">
                <a:solidFill>
                  <a:srgbClr val="FF0000"/>
                </a:solidFill>
              </a:rPr>
              <a:t>优点：</a:t>
            </a:r>
            <a:r>
              <a:rPr lang="zh-CN" altLang="en-US" sz="1600" b="1" dirty="0"/>
              <a:t>分辨率高、器件工程化容易、稳定性好</a:t>
            </a:r>
            <a:endParaRPr lang="en-US" altLang="zh-CN" sz="1600" b="1" dirty="0"/>
          </a:p>
          <a:p>
            <a:pPr>
              <a:lnSpc>
                <a:spcPct val="150000"/>
              </a:lnSpc>
            </a:pPr>
            <a:r>
              <a:rPr lang="zh-CN" altLang="en-US" sz="1600" b="1" dirty="0">
                <a:solidFill>
                  <a:srgbClr val="0000CC"/>
                </a:solidFill>
              </a:rPr>
              <a:t>缺点：</a:t>
            </a:r>
            <a:r>
              <a:rPr lang="zh-CN" altLang="en-US" sz="1600" b="1" dirty="0"/>
              <a:t>浪费材料、不易大面积、成本高</a:t>
            </a:r>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8254" y="1208405"/>
            <a:ext cx="3615525" cy="1801181"/>
          </a:xfrm>
          <a:prstGeom prst="rect">
            <a:avLst/>
          </a:prstGeom>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6993" y="1233174"/>
            <a:ext cx="3416533" cy="1829755"/>
          </a:xfrm>
          <a:prstGeom prst="rect">
            <a:avLst/>
          </a:prstGeom>
        </p:spPr>
      </p:pic>
      <p:sp>
        <p:nvSpPr>
          <p:cNvPr id="11" name="文本框 10"/>
          <p:cNvSpPr txBox="1"/>
          <p:nvPr/>
        </p:nvSpPr>
        <p:spPr>
          <a:xfrm>
            <a:off x="6586726" y="3162651"/>
            <a:ext cx="4127271" cy="830997"/>
          </a:xfrm>
          <a:prstGeom prst="rect">
            <a:avLst/>
          </a:prstGeom>
          <a:solidFill>
            <a:srgbClr val="FFFFCC"/>
          </a:solidFill>
          <a:effectLst>
            <a:outerShdw blurRad="50800" dist="38100" dir="18900000" algn="bl" rotWithShape="0">
              <a:prstClr val="black">
                <a:alpha val="40000"/>
              </a:prstClr>
            </a:outerShdw>
          </a:effectLst>
        </p:spPr>
        <p:txBody>
          <a:bodyPr wrap="square" rtlCol="0">
            <a:spAutoFit/>
          </a:bodyPr>
          <a:lstStyle/>
          <a:p>
            <a:pPr>
              <a:lnSpc>
                <a:spcPct val="150000"/>
              </a:lnSpc>
            </a:pPr>
            <a:r>
              <a:rPr lang="zh-CN" altLang="en-US" sz="1600" b="1" dirty="0">
                <a:solidFill>
                  <a:srgbClr val="FF0000"/>
                </a:solidFill>
              </a:rPr>
              <a:t>优点：</a:t>
            </a:r>
            <a:r>
              <a:rPr lang="zh-CN" altLang="en-US" sz="1600" b="1" dirty="0"/>
              <a:t>易实现大面积、节约材料、成本低</a:t>
            </a:r>
            <a:endParaRPr lang="en-US" altLang="zh-CN" sz="1600" b="1" dirty="0"/>
          </a:p>
          <a:p>
            <a:pPr>
              <a:lnSpc>
                <a:spcPct val="150000"/>
              </a:lnSpc>
            </a:pPr>
            <a:r>
              <a:rPr lang="zh-CN" altLang="en-US" sz="1600" b="1" dirty="0">
                <a:solidFill>
                  <a:srgbClr val="0000CC"/>
                </a:solidFill>
              </a:rPr>
              <a:t>缺点：</a:t>
            </a:r>
            <a:r>
              <a:rPr lang="zh-CN" altLang="en-US" sz="1600" b="1" dirty="0"/>
              <a:t>高分辨率难实现、器件不易工程化</a:t>
            </a:r>
          </a:p>
        </p:txBody>
      </p:sp>
      <p:pic>
        <p:nvPicPr>
          <p:cNvPr id="5" name="图片 4"/>
          <p:cNvPicPr>
            <a:picLocks noChangeAspect="1"/>
          </p:cNvPicPr>
          <p:nvPr/>
        </p:nvPicPr>
        <p:blipFill rotWithShape="1">
          <a:blip r:embed="rId5"/>
          <a:srcRect l="4841" r="4052"/>
          <a:stretch/>
        </p:blipFill>
        <p:spPr>
          <a:xfrm>
            <a:off x="683693" y="4245361"/>
            <a:ext cx="3024809" cy="2612639"/>
          </a:xfrm>
          <a:prstGeom prst="rect">
            <a:avLst/>
          </a:prstGeom>
        </p:spPr>
      </p:pic>
      <p:sp>
        <p:nvSpPr>
          <p:cNvPr id="12" name="文本框 11"/>
          <p:cNvSpPr txBox="1"/>
          <p:nvPr/>
        </p:nvSpPr>
        <p:spPr>
          <a:xfrm>
            <a:off x="841955" y="3968362"/>
            <a:ext cx="3682540" cy="553998"/>
          </a:xfrm>
          <a:prstGeom prst="rect">
            <a:avLst/>
          </a:prstGeom>
          <a:solidFill>
            <a:schemeClr val="bg1"/>
          </a:solidFill>
        </p:spPr>
        <p:txBody>
          <a:bodyPr wrap="square" rtlCol="0">
            <a:spAutoFit/>
          </a:bodyPr>
          <a:lstStyle/>
          <a:p>
            <a:pPr>
              <a:lnSpc>
                <a:spcPct val="150000"/>
              </a:lnSpc>
            </a:pPr>
            <a:r>
              <a:rPr lang="zh-CN" altLang="en-US" sz="2000" b="1" dirty="0">
                <a:solidFill>
                  <a:srgbClr val="C00000"/>
                </a:solidFill>
              </a:rPr>
              <a:t>蒸镀</a:t>
            </a:r>
            <a:r>
              <a:rPr lang="zh-CN" altLang="zh-CN" sz="2000" b="1" dirty="0">
                <a:solidFill>
                  <a:srgbClr val="C00000"/>
                </a:solidFill>
              </a:rPr>
              <a:t>型发光材料主要</a:t>
            </a:r>
            <a:r>
              <a:rPr lang="zh-CN" altLang="en-US" sz="2000" b="1" dirty="0">
                <a:solidFill>
                  <a:srgbClr val="C00000"/>
                </a:solidFill>
              </a:rPr>
              <a:t>供货商：</a:t>
            </a:r>
            <a:endParaRPr lang="en-US" altLang="zh-CN" sz="2000" b="1" dirty="0">
              <a:solidFill>
                <a:srgbClr val="C00000"/>
              </a:solidFill>
            </a:endParaRPr>
          </a:p>
        </p:txBody>
      </p:sp>
      <p:sp>
        <p:nvSpPr>
          <p:cNvPr id="15" name="文本框 14"/>
          <p:cNvSpPr txBox="1"/>
          <p:nvPr/>
        </p:nvSpPr>
        <p:spPr>
          <a:xfrm>
            <a:off x="1136086" y="2108993"/>
            <a:ext cx="1388226" cy="369332"/>
          </a:xfrm>
          <a:prstGeom prst="rect">
            <a:avLst/>
          </a:prstGeom>
          <a:noFill/>
        </p:spPr>
        <p:txBody>
          <a:bodyPr wrap="square" rtlCol="0">
            <a:spAutoFit/>
          </a:bodyPr>
          <a:lstStyle/>
          <a:p>
            <a:r>
              <a:rPr lang="zh-CN" altLang="en-US" b="1" dirty="0">
                <a:solidFill>
                  <a:srgbClr val="FF0000"/>
                </a:solidFill>
              </a:rPr>
              <a:t>已经产业化</a:t>
            </a:r>
          </a:p>
        </p:txBody>
      </p:sp>
      <p:sp>
        <p:nvSpPr>
          <p:cNvPr id="16" name="文本框 15"/>
          <p:cNvSpPr txBox="1"/>
          <p:nvPr/>
        </p:nvSpPr>
        <p:spPr>
          <a:xfrm>
            <a:off x="6041236" y="2114801"/>
            <a:ext cx="1388226" cy="369332"/>
          </a:xfrm>
          <a:prstGeom prst="rect">
            <a:avLst/>
          </a:prstGeom>
          <a:noFill/>
        </p:spPr>
        <p:txBody>
          <a:bodyPr wrap="square" rtlCol="0">
            <a:spAutoFit/>
          </a:bodyPr>
          <a:lstStyle/>
          <a:p>
            <a:r>
              <a:rPr lang="zh-CN" altLang="en-US" b="1" dirty="0">
                <a:solidFill>
                  <a:srgbClr val="FF0000"/>
                </a:solidFill>
              </a:rPr>
              <a:t>未产业化</a:t>
            </a:r>
          </a:p>
        </p:txBody>
      </p:sp>
      <p:sp>
        <p:nvSpPr>
          <p:cNvPr id="18" name="文本框 17"/>
          <p:cNvSpPr txBox="1"/>
          <p:nvPr/>
        </p:nvSpPr>
        <p:spPr>
          <a:xfrm>
            <a:off x="9243705" y="4837998"/>
            <a:ext cx="2371166" cy="1754326"/>
          </a:xfrm>
          <a:prstGeom prst="rect">
            <a:avLst/>
          </a:prstGeom>
          <a:noFill/>
          <a:ln w="28575">
            <a:solidFill>
              <a:srgbClr val="0000FF"/>
            </a:solidFill>
          </a:ln>
        </p:spPr>
        <p:txBody>
          <a:bodyPr wrap="square" rtlCol="0">
            <a:spAutoFit/>
          </a:bodyPr>
          <a:lstStyle/>
          <a:p>
            <a:pPr>
              <a:lnSpc>
                <a:spcPct val="150000"/>
              </a:lnSpc>
            </a:pPr>
            <a:r>
              <a:rPr lang="zh-CN" altLang="en-US" b="1" dirty="0"/>
              <a:t>        该项目团队目前和未来将聚焦于溶液加工型有机发光材料的关键技术研发。</a:t>
            </a:r>
          </a:p>
        </p:txBody>
      </p:sp>
      <p:sp>
        <p:nvSpPr>
          <p:cNvPr id="19" name="文本框 18"/>
          <p:cNvSpPr txBox="1"/>
          <p:nvPr/>
        </p:nvSpPr>
        <p:spPr>
          <a:xfrm>
            <a:off x="3566016" y="4839443"/>
            <a:ext cx="2332734" cy="1754326"/>
          </a:xfrm>
          <a:prstGeom prst="rect">
            <a:avLst/>
          </a:prstGeom>
          <a:noFill/>
          <a:ln w="28575">
            <a:solidFill>
              <a:srgbClr val="0000FF"/>
            </a:solidFill>
          </a:ln>
        </p:spPr>
        <p:txBody>
          <a:bodyPr wrap="square" rtlCol="0">
            <a:spAutoFit/>
          </a:bodyPr>
          <a:lstStyle/>
          <a:p>
            <a:pPr>
              <a:lnSpc>
                <a:spcPct val="150000"/>
              </a:lnSpc>
            </a:pPr>
            <a:r>
              <a:rPr lang="zh-CN" altLang="en-US" b="1" dirty="0"/>
              <a:t>        该项目团队近期将在蒸镀型有机发光材料的关键技术研发方面取得突破。</a:t>
            </a:r>
          </a:p>
        </p:txBody>
      </p:sp>
    </p:spTree>
    <p:extLst>
      <p:ext uri="{BB962C8B-B14F-4D97-AF65-F5344CB8AC3E}">
        <p14:creationId xmlns:p14="http://schemas.microsoft.com/office/powerpoint/2010/main" val="1115047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00178" y="853162"/>
            <a:ext cx="2232248" cy="2400657"/>
          </a:xfrm>
          <a:prstGeom prst="rect">
            <a:avLst/>
          </a:prstGeom>
          <a:solidFill>
            <a:srgbClr val="FFFFCC"/>
          </a:solidFill>
          <a:effectLst>
            <a:outerShdw blurRad="50800" dist="38100" dir="18900000" algn="bl" rotWithShape="0">
              <a:prstClr val="black">
                <a:alpha val="40000"/>
              </a:prstClr>
            </a:outerShdw>
          </a:effectLst>
        </p:spPr>
        <p:txBody>
          <a:bodyPr wrap="square">
            <a:spAutoFit/>
          </a:bodyPr>
          <a:lstStyle/>
          <a:p>
            <a:pPr>
              <a:lnSpc>
                <a:spcPts val="3000"/>
              </a:lnSpc>
            </a:pPr>
            <a:r>
              <a:rPr lang="en-US" altLang="zh-CN" sz="2000" dirty="0"/>
              <a:t>  </a:t>
            </a:r>
            <a:r>
              <a:rPr lang="en-US" altLang="zh-CN" sz="2000" b="1" dirty="0">
                <a:solidFill>
                  <a:srgbClr val="0000CC"/>
                </a:solidFill>
              </a:rPr>
              <a:t>B</a:t>
            </a:r>
            <a:r>
              <a:rPr lang="zh-CN" altLang="en-US" sz="2000" b="1" dirty="0">
                <a:solidFill>
                  <a:srgbClr val="0000CC"/>
                </a:solidFill>
              </a:rPr>
              <a:t>发射：</a:t>
            </a:r>
            <a:r>
              <a:rPr lang="en-US" altLang="zh-CN" sz="2000" b="1" dirty="0">
                <a:solidFill>
                  <a:srgbClr val="0000CC"/>
                </a:solidFill>
              </a:rPr>
              <a:t>445 nm</a:t>
            </a:r>
          </a:p>
          <a:p>
            <a:pPr>
              <a:lnSpc>
                <a:spcPts val="3000"/>
              </a:lnSpc>
            </a:pPr>
            <a:r>
              <a:rPr lang="zh-CN" altLang="en-US" sz="2000" b="1" dirty="0">
                <a:solidFill>
                  <a:srgbClr val="0000CC"/>
                </a:solidFill>
              </a:rPr>
              <a:t>半峰宽：  </a:t>
            </a:r>
            <a:r>
              <a:rPr lang="en-US" altLang="zh-CN" sz="2000" b="1" dirty="0">
                <a:solidFill>
                  <a:srgbClr val="0000CC"/>
                </a:solidFill>
              </a:rPr>
              <a:t>26 nm</a:t>
            </a:r>
          </a:p>
          <a:p>
            <a:pPr>
              <a:lnSpc>
                <a:spcPts val="3000"/>
              </a:lnSpc>
            </a:pPr>
            <a:r>
              <a:rPr lang="en-US" altLang="zh-CN" sz="2000" b="1" dirty="0"/>
              <a:t>  </a:t>
            </a:r>
            <a:r>
              <a:rPr lang="en-US" altLang="zh-CN" sz="2000" b="1" dirty="0">
                <a:solidFill>
                  <a:srgbClr val="006600"/>
                </a:solidFill>
              </a:rPr>
              <a:t>G</a:t>
            </a:r>
            <a:r>
              <a:rPr lang="zh-CN" altLang="en-US" sz="2000" b="1" dirty="0">
                <a:solidFill>
                  <a:srgbClr val="006600"/>
                </a:solidFill>
              </a:rPr>
              <a:t>发射：</a:t>
            </a:r>
            <a:r>
              <a:rPr lang="en-US" altLang="zh-CN" sz="2000" b="1" dirty="0">
                <a:solidFill>
                  <a:srgbClr val="006600"/>
                </a:solidFill>
              </a:rPr>
              <a:t>519 nm</a:t>
            </a:r>
          </a:p>
          <a:p>
            <a:pPr>
              <a:lnSpc>
                <a:spcPts val="3000"/>
              </a:lnSpc>
            </a:pPr>
            <a:r>
              <a:rPr lang="zh-CN" altLang="en-US" sz="2000" b="1" dirty="0">
                <a:solidFill>
                  <a:srgbClr val="006600"/>
                </a:solidFill>
              </a:rPr>
              <a:t>半峰宽：   </a:t>
            </a:r>
            <a:r>
              <a:rPr lang="en-US" altLang="zh-CN" sz="2000" b="1" dirty="0">
                <a:solidFill>
                  <a:srgbClr val="006600"/>
                </a:solidFill>
              </a:rPr>
              <a:t>38 nm</a:t>
            </a:r>
            <a:endParaRPr lang="zh-CN" altLang="en-US" sz="2000" b="1" dirty="0">
              <a:solidFill>
                <a:srgbClr val="006600"/>
              </a:solidFill>
            </a:endParaRPr>
          </a:p>
          <a:p>
            <a:pPr>
              <a:lnSpc>
                <a:spcPts val="3000"/>
              </a:lnSpc>
            </a:pPr>
            <a:r>
              <a:rPr lang="en-US" altLang="zh-CN" sz="2000" b="1" dirty="0"/>
              <a:t>  </a:t>
            </a:r>
            <a:r>
              <a:rPr lang="en-US" altLang="zh-CN" sz="2000" b="1" dirty="0">
                <a:solidFill>
                  <a:srgbClr val="FF0000"/>
                </a:solidFill>
              </a:rPr>
              <a:t>R</a:t>
            </a:r>
            <a:r>
              <a:rPr lang="zh-CN" altLang="en-US" sz="2000" b="1" dirty="0">
                <a:solidFill>
                  <a:srgbClr val="FF0000"/>
                </a:solidFill>
              </a:rPr>
              <a:t>发射：</a:t>
            </a:r>
            <a:r>
              <a:rPr lang="en-US" altLang="zh-CN" sz="2000" b="1" dirty="0">
                <a:solidFill>
                  <a:srgbClr val="FF0000"/>
                </a:solidFill>
              </a:rPr>
              <a:t>630 nm</a:t>
            </a:r>
          </a:p>
          <a:p>
            <a:pPr>
              <a:lnSpc>
                <a:spcPts val="3000"/>
              </a:lnSpc>
            </a:pPr>
            <a:r>
              <a:rPr lang="zh-CN" altLang="en-US" sz="2000" b="1" dirty="0">
                <a:solidFill>
                  <a:srgbClr val="FF0000"/>
                </a:solidFill>
              </a:rPr>
              <a:t>半峰宽：   </a:t>
            </a:r>
            <a:r>
              <a:rPr lang="en-US" altLang="zh-CN" sz="2000" b="1" dirty="0">
                <a:solidFill>
                  <a:srgbClr val="FF0000"/>
                </a:solidFill>
              </a:rPr>
              <a:t>51 nm</a:t>
            </a:r>
            <a:endParaRPr lang="zh-CN" altLang="en-US" sz="2000" b="1" dirty="0">
              <a:solidFill>
                <a:srgbClr val="FF0000"/>
              </a:solidFill>
            </a:endParaRPr>
          </a:p>
        </p:txBody>
      </p:sp>
      <p:pic>
        <p:nvPicPr>
          <p:cNvPr id="4" name="图片 3"/>
          <p:cNvPicPr/>
          <p:nvPr/>
        </p:nvPicPr>
        <p:blipFill>
          <a:blip r:embed="rId2">
            <a:extLst>
              <a:ext uri="{28A0092B-C50C-407E-A947-70E740481C1C}">
                <a14:useLocalDpi xmlns:a14="http://schemas.microsoft.com/office/drawing/2010/main" val="0"/>
              </a:ext>
            </a:extLst>
          </a:blip>
          <a:stretch>
            <a:fillRect/>
          </a:stretch>
        </p:blipFill>
        <p:spPr>
          <a:xfrm>
            <a:off x="3558964" y="4007912"/>
            <a:ext cx="3902093" cy="2435890"/>
          </a:xfrm>
          <a:prstGeom prst="rect">
            <a:avLst/>
          </a:prstGeom>
        </p:spPr>
      </p:pic>
      <p:sp>
        <p:nvSpPr>
          <p:cNvPr id="5" name="文本框 4"/>
          <p:cNvSpPr txBox="1"/>
          <p:nvPr/>
        </p:nvSpPr>
        <p:spPr>
          <a:xfrm>
            <a:off x="67205" y="4007912"/>
            <a:ext cx="2512877" cy="2585323"/>
          </a:xfrm>
          <a:prstGeom prst="rect">
            <a:avLst/>
          </a:prstGeom>
          <a:solidFill>
            <a:srgbClr val="FFFFCC"/>
          </a:solidFill>
          <a:effectLst>
            <a:outerShdw blurRad="50800" dist="38100" dir="18900000" algn="bl" rotWithShape="0">
              <a:prstClr val="black">
                <a:alpha val="40000"/>
              </a:prstClr>
            </a:outerShdw>
          </a:effectLst>
        </p:spPr>
        <p:txBody>
          <a:bodyPr wrap="square" rtlCol="0">
            <a:spAutoFit/>
          </a:bodyPr>
          <a:lstStyle/>
          <a:p>
            <a:pPr algn="ctr">
              <a:lnSpc>
                <a:spcPct val="150000"/>
              </a:lnSpc>
            </a:pPr>
            <a:r>
              <a:rPr lang="zh-CN" altLang="en-US" b="1" dirty="0"/>
              <a:t>三星公司</a:t>
            </a:r>
            <a:endParaRPr lang="en-US" altLang="zh-CN" b="1" dirty="0"/>
          </a:p>
          <a:p>
            <a:pPr algn="ctr">
              <a:lnSpc>
                <a:spcPct val="150000"/>
              </a:lnSpc>
            </a:pPr>
            <a:r>
              <a:rPr lang="en-US" altLang="zh-CN" b="1" dirty="0"/>
              <a:t>Galaxy Note 10Plus </a:t>
            </a:r>
          </a:p>
          <a:p>
            <a:pPr algn="ctr">
              <a:lnSpc>
                <a:spcPct val="150000"/>
              </a:lnSpc>
            </a:pPr>
            <a:r>
              <a:rPr lang="zh-CN" altLang="en-US" b="1" dirty="0"/>
              <a:t>显示屏实测光谱</a:t>
            </a:r>
            <a:endParaRPr lang="en-US" altLang="zh-CN" b="1" dirty="0"/>
          </a:p>
          <a:p>
            <a:pPr algn="ctr">
              <a:lnSpc>
                <a:spcPct val="150000"/>
              </a:lnSpc>
            </a:pPr>
            <a:r>
              <a:rPr lang="zh-CN" altLang="en-US" b="1" dirty="0"/>
              <a:t>（注：其具有高色纯度三基色光谱基于外围复杂的光学技术实现）</a:t>
            </a:r>
          </a:p>
        </p:txBody>
      </p:sp>
      <p:pic>
        <p:nvPicPr>
          <p:cNvPr id="7" name="Picture 2" descr="C:\Users\abc\AppData\Local\Temp\WeChat Files\df214d8cc6f8d8a9916614004009774.png"/>
          <p:cNvPicPr>
            <a:picLocks noChangeAspect="1" noChangeArrowheads="1"/>
          </p:cNvPicPr>
          <p:nvPr/>
        </p:nvPicPr>
        <p:blipFill>
          <a:blip r:embed="rId3"/>
          <a:srcRect t="13769"/>
          <a:stretch>
            <a:fillRect/>
          </a:stretch>
        </p:blipFill>
        <p:spPr bwMode="auto">
          <a:xfrm>
            <a:off x="10139661" y="36424"/>
            <a:ext cx="1737942" cy="816738"/>
          </a:xfrm>
          <a:prstGeom prst="rect">
            <a:avLst/>
          </a:prstGeom>
          <a:noFill/>
        </p:spPr>
      </p:pic>
      <p:sp>
        <p:nvSpPr>
          <p:cNvPr id="2" name="文本框 1"/>
          <p:cNvSpPr txBox="1"/>
          <p:nvPr/>
        </p:nvSpPr>
        <p:spPr>
          <a:xfrm>
            <a:off x="308795" y="121015"/>
            <a:ext cx="8706628" cy="461665"/>
          </a:xfrm>
          <a:prstGeom prst="rect">
            <a:avLst/>
          </a:prstGeom>
          <a:noFill/>
        </p:spPr>
        <p:txBody>
          <a:bodyPr wrap="square" rtlCol="0">
            <a:spAutoFit/>
          </a:bodyPr>
          <a:lstStyle/>
          <a:p>
            <a:pPr algn="ctr"/>
            <a:r>
              <a:rPr lang="zh-CN" altLang="en-US" sz="2400" b="1" dirty="0">
                <a:solidFill>
                  <a:srgbClr val="C00000"/>
                </a:solidFill>
              </a:rPr>
              <a:t>研发出的红</a:t>
            </a:r>
            <a:r>
              <a:rPr lang="en-US" altLang="zh-CN" sz="2400" b="1" dirty="0">
                <a:solidFill>
                  <a:srgbClr val="C00000"/>
                </a:solidFill>
              </a:rPr>
              <a:t>(R)</a:t>
            </a:r>
            <a:r>
              <a:rPr lang="zh-CN" altLang="en-US" sz="2400" b="1" dirty="0">
                <a:solidFill>
                  <a:srgbClr val="C00000"/>
                </a:solidFill>
              </a:rPr>
              <a:t>、绿</a:t>
            </a:r>
            <a:r>
              <a:rPr lang="en-US" altLang="zh-CN" sz="2400" b="1" dirty="0">
                <a:solidFill>
                  <a:srgbClr val="C00000"/>
                </a:solidFill>
              </a:rPr>
              <a:t>(G)</a:t>
            </a:r>
            <a:r>
              <a:rPr lang="zh-CN" altLang="en-US" sz="2400" b="1" dirty="0">
                <a:solidFill>
                  <a:srgbClr val="C00000"/>
                </a:solidFill>
              </a:rPr>
              <a:t>和蓝</a:t>
            </a:r>
            <a:r>
              <a:rPr lang="en-US" altLang="zh-CN" sz="2400" b="1" dirty="0">
                <a:solidFill>
                  <a:srgbClr val="C00000"/>
                </a:solidFill>
              </a:rPr>
              <a:t>(B)</a:t>
            </a:r>
            <a:r>
              <a:rPr lang="zh-CN" altLang="en-US" sz="2400" b="1" dirty="0">
                <a:solidFill>
                  <a:srgbClr val="C00000"/>
                </a:solidFill>
              </a:rPr>
              <a:t>三基色窄谱带发光材料</a:t>
            </a:r>
          </a:p>
        </p:txBody>
      </p:sp>
      <p:grpSp>
        <p:nvGrpSpPr>
          <p:cNvPr id="13" name="组合 12"/>
          <p:cNvGrpSpPr/>
          <p:nvPr/>
        </p:nvGrpSpPr>
        <p:grpSpPr>
          <a:xfrm>
            <a:off x="3148513" y="961173"/>
            <a:ext cx="4312544" cy="2633700"/>
            <a:chOff x="3209407" y="950858"/>
            <a:chExt cx="4312544" cy="2633700"/>
          </a:xfrm>
        </p:grpSpPr>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09407" y="950858"/>
              <a:ext cx="4312544" cy="2633700"/>
            </a:xfrm>
            <a:prstGeom prst="rect">
              <a:avLst/>
            </a:prstGeom>
          </p:spPr>
        </p:pic>
        <p:sp>
          <p:nvSpPr>
            <p:cNvPr id="8" name="文本框 7"/>
            <p:cNvSpPr txBox="1"/>
            <p:nvPr/>
          </p:nvSpPr>
          <p:spPr>
            <a:xfrm>
              <a:off x="6328569" y="1591829"/>
              <a:ext cx="1096667" cy="369332"/>
            </a:xfrm>
            <a:prstGeom prst="rect">
              <a:avLst/>
            </a:prstGeom>
            <a:noFill/>
          </p:spPr>
          <p:txBody>
            <a:bodyPr wrap="square" rtlCol="0">
              <a:spAutoFit/>
            </a:bodyPr>
            <a:lstStyle/>
            <a:p>
              <a:r>
                <a:rPr lang="en-US" altLang="zh-CN" b="1" dirty="0"/>
                <a:t>PL</a:t>
              </a:r>
              <a:r>
                <a:rPr lang="zh-CN" altLang="en-US" b="1" dirty="0"/>
                <a:t>光谱</a:t>
              </a:r>
            </a:p>
          </p:txBody>
        </p:sp>
      </p:grpSp>
      <p:grpSp>
        <p:nvGrpSpPr>
          <p:cNvPr id="12" name="组合 11"/>
          <p:cNvGrpSpPr/>
          <p:nvPr/>
        </p:nvGrpSpPr>
        <p:grpSpPr>
          <a:xfrm>
            <a:off x="8493232" y="3149900"/>
            <a:ext cx="2627280" cy="2971841"/>
            <a:chOff x="8935747" y="860882"/>
            <a:chExt cx="2627280" cy="2971841"/>
          </a:xfrm>
        </p:grpSpPr>
        <p:pic>
          <p:nvPicPr>
            <p:cNvPr id="9" name="图片 8">
              <a:extLst>
                <a:ext uri="{FF2B5EF4-FFF2-40B4-BE49-F238E27FC236}">
                  <a16:creationId xmlns:a16="http://schemas.microsoft.com/office/drawing/2014/main" id="{EAAE2858-F708-4F47-B6E8-11D8F8729533}"/>
                </a:ext>
              </a:extLst>
            </p:cNvPr>
            <p:cNvPicPr>
              <a:picLocks noChangeAspect="1"/>
            </p:cNvPicPr>
            <p:nvPr/>
          </p:nvPicPr>
          <p:blipFill>
            <a:blip r:embed="rId5"/>
            <a:stretch>
              <a:fillRect/>
            </a:stretch>
          </p:blipFill>
          <p:spPr>
            <a:xfrm>
              <a:off x="8935747" y="860882"/>
              <a:ext cx="2627280" cy="2971841"/>
            </a:xfrm>
            <a:prstGeom prst="rect">
              <a:avLst/>
            </a:prstGeom>
          </p:spPr>
        </p:pic>
        <p:sp>
          <p:nvSpPr>
            <p:cNvPr id="10" name="文本框 9">
              <a:extLst>
                <a:ext uri="{FF2B5EF4-FFF2-40B4-BE49-F238E27FC236}">
                  <a16:creationId xmlns:a16="http://schemas.microsoft.com/office/drawing/2014/main" id="{AD474CBB-C70E-4BC5-8BB0-E84119FEC872}"/>
                </a:ext>
              </a:extLst>
            </p:cNvPr>
            <p:cNvSpPr txBox="1"/>
            <p:nvPr/>
          </p:nvSpPr>
          <p:spPr>
            <a:xfrm>
              <a:off x="9972606" y="1106416"/>
              <a:ext cx="1285929" cy="369332"/>
            </a:xfrm>
            <a:prstGeom prst="rect">
              <a:avLst/>
            </a:prstGeom>
            <a:noFill/>
          </p:spPr>
          <p:txBody>
            <a:bodyPr wrap="none" rtlCol="0">
              <a:spAutoFit/>
            </a:bodyPr>
            <a:lstStyle/>
            <a:p>
              <a:r>
                <a:rPr lang="en-US" altLang="zh-CN" b="1" dirty="0">
                  <a:solidFill>
                    <a:srgbClr val="C00000"/>
                  </a:solidFill>
                  <a:latin typeface="微软雅黑" panose="020B0503020204020204" pitchFamily="34" charset="-122"/>
                  <a:ea typeface="微软雅黑" panose="020B0503020204020204" pitchFamily="34" charset="-122"/>
                </a:rPr>
                <a:t>2020 </a:t>
              </a:r>
              <a:r>
                <a:rPr lang="zh-CN" altLang="en-US" b="1" dirty="0">
                  <a:solidFill>
                    <a:srgbClr val="C00000"/>
                  </a:solidFill>
                  <a:latin typeface="微软雅黑" panose="020B0503020204020204" pitchFamily="34" charset="-122"/>
                  <a:ea typeface="微软雅黑" panose="020B0503020204020204" pitchFamily="34" charset="-122"/>
                </a:rPr>
                <a:t>色域</a:t>
              </a:r>
            </a:p>
          </p:txBody>
        </p:sp>
      </p:grpSp>
      <p:sp>
        <p:nvSpPr>
          <p:cNvPr id="11" name="文本框 10">
            <a:extLst>
              <a:ext uri="{FF2B5EF4-FFF2-40B4-BE49-F238E27FC236}">
                <a16:creationId xmlns:a16="http://schemas.microsoft.com/office/drawing/2014/main" id="{D586DBBA-C298-4611-BECA-286C140411B8}"/>
              </a:ext>
            </a:extLst>
          </p:cNvPr>
          <p:cNvSpPr txBox="1"/>
          <p:nvPr/>
        </p:nvSpPr>
        <p:spPr>
          <a:xfrm>
            <a:off x="8069113" y="6151414"/>
            <a:ext cx="3475518" cy="584775"/>
          </a:xfrm>
          <a:prstGeom prst="rect">
            <a:avLst/>
          </a:prstGeom>
          <a:noFill/>
          <a:ln>
            <a:solidFill>
              <a:srgbClr val="C00000"/>
            </a:solidFill>
          </a:ln>
        </p:spPr>
        <p:txBody>
          <a:bodyPr wrap="square" rtlCol="0">
            <a:spAutoFit/>
          </a:bodyPr>
          <a:lstStyle/>
          <a:p>
            <a:pPr algn="ctr"/>
            <a:r>
              <a:rPr lang="zh-CN" altLang="en-US" sz="1600" b="1" dirty="0">
                <a:latin typeface="微软雅黑" panose="020B0503020204020204" pitchFamily="34" charset="-122"/>
                <a:ea typeface="微软雅黑" panose="020B0503020204020204" pitchFamily="34" charset="-122"/>
              </a:rPr>
              <a:t>国际电信联盟 </a:t>
            </a:r>
            <a:r>
              <a:rPr lang="en-US" altLang="zh-CN" sz="1600" b="1" dirty="0">
                <a:latin typeface="微软雅黑" panose="020B0503020204020204" pitchFamily="34" charset="-122"/>
                <a:ea typeface="微软雅黑" panose="020B0503020204020204" pitchFamily="34" charset="-122"/>
              </a:rPr>
              <a:t>(ITU)</a:t>
            </a:r>
            <a:r>
              <a:rPr lang="zh-CN" altLang="en-US" sz="1600" b="1" dirty="0">
                <a:latin typeface="微软雅黑" panose="020B0503020204020204" pitchFamily="34" charset="-122"/>
                <a:ea typeface="微软雅黑" panose="020B0503020204020204" pitchFamily="34" charset="-122"/>
              </a:rPr>
              <a:t>宽色域要求</a:t>
            </a:r>
            <a:endParaRPr lang="en-US" altLang="zh-CN" sz="1600" b="1" dirty="0">
              <a:latin typeface="微软雅黑" panose="020B0503020204020204" pitchFamily="34" charset="-122"/>
              <a:ea typeface="微软雅黑" panose="020B0503020204020204" pitchFamily="34" charset="-122"/>
            </a:endParaRPr>
          </a:p>
          <a:p>
            <a:pPr algn="ctr"/>
            <a:r>
              <a:rPr lang="en-US" altLang="zh-CN" sz="1600" b="1" dirty="0">
                <a:solidFill>
                  <a:srgbClr val="0000FF"/>
                </a:solidFill>
                <a:latin typeface="微软雅黑" panose="020B0503020204020204" pitchFamily="34" charset="-122"/>
                <a:ea typeface="微软雅黑" panose="020B0503020204020204" pitchFamily="34" charset="-122"/>
              </a:rPr>
              <a:t>Rec. 2020</a:t>
            </a:r>
            <a:r>
              <a:rPr lang="zh-CN" altLang="en-US" sz="1600" b="1" dirty="0">
                <a:solidFill>
                  <a:srgbClr val="0000FF"/>
                </a:solidFill>
                <a:latin typeface="微软雅黑" panose="020B0503020204020204" pitchFamily="34" charset="-122"/>
                <a:ea typeface="微软雅黑" panose="020B0503020204020204" pitchFamily="34" charset="-122"/>
              </a:rPr>
              <a:t>标准 </a:t>
            </a:r>
            <a:r>
              <a:rPr lang="en-US" altLang="zh-CN" sz="1600" b="1" dirty="0">
                <a:latin typeface="微软雅黑" panose="020B0503020204020204" pitchFamily="34" charset="-122"/>
                <a:ea typeface="微软雅黑" panose="020B0503020204020204" pitchFamily="34" charset="-122"/>
              </a:rPr>
              <a:t>(2012</a:t>
            </a:r>
            <a:r>
              <a:rPr lang="zh-CN" altLang="en-US" sz="1600" b="1" dirty="0">
                <a:latin typeface="微软雅黑" panose="020B0503020204020204" pitchFamily="34" charset="-122"/>
                <a:ea typeface="微软雅黑" panose="020B0503020204020204" pitchFamily="34" charset="-122"/>
              </a:rPr>
              <a:t>年</a:t>
            </a:r>
            <a:r>
              <a:rPr lang="en-US" altLang="zh-CN" sz="1600" b="1" dirty="0">
                <a:latin typeface="微软雅黑" panose="020B0503020204020204" pitchFamily="34" charset="-122"/>
                <a:ea typeface="微软雅黑" panose="020B0503020204020204" pitchFamily="34" charset="-122"/>
              </a:rPr>
              <a:t>)</a:t>
            </a:r>
            <a:endParaRPr lang="zh-CN" altLang="en-US" sz="1600" b="1" dirty="0">
              <a:latin typeface="微软雅黑" panose="020B0503020204020204" pitchFamily="34" charset="-122"/>
              <a:ea typeface="微软雅黑" panose="020B0503020204020204" pitchFamily="34" charset="-122"/>
            </a:endParaRPr>
          </a:p>
        </p:txBody>
      </p:sp>
      <p:sp>
        <p:nvSpPr>
          <p:cNvPr id="14" name="右箭头 13"/>
          <p:cNvSpPr/>
          <p:nvPr/>
        </p:nvSpPr>
        <p:spPr>
          <a:xfrm>
            <a:off x="2782497" y="5020657"/>
            <a:ext cx="597074" cy="410399"/>
          </a:xfrm>
          <a:prstGeom prst="rightArrow">
            <a:avLst/>
          </a:prstGeom>
          <a:solidFill>
            <a:srgbClr val="FFFF00"/>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7539717" y="799020"/>
            <a:ext cx="4534310" cy="2365969"/>
          </a:xfrm>
          <a:prstGeom prst="rect">
            <a:avLst/>
          </a:prstGeom>
          <a:noFill/>
          <a:ln w="19050">
            <a:solidFill>
              <a:srgbClr val="0000FF"/>
            </a:solidFill>
          </a:ln>
        </p:spPr>
        <p:txBody>
          <a:bodyPr wrap="square" rtlCol="0">
            <a:spAutoFit/>
          </a:bodyPr>
          <a:lstStyle/>
          <a:p>
            <a:pPr>
              <a:lnSpc>
                <a:spcPts val="3000"/>
              </a:lnSpc>
            </a:pPr>
            <a:r>
              <a:rPr lang="zh-CN" altLang="en-US" dirty="0"/>
              <a:t>        </a:t>
            </a:r>
            <a:r>
              <a:rPr lang="zh-CN" altLang="en-US" b="1" dirty="0"/>
              <a:t>为了满足新一代显示屏宽色域的需求，我们发展了基于前线分子轨道工程原理的窄谱带有机发光材料设计合成方法，基于该方法设计合成除了具有窄光谱发射特性的三基色材料，在不需要光学技术处理的条件下显示了非常高的色纯度。</a:t>
            </a:r>
          </a:p>
        </p:txBody>
      </p:sp>
    </p:spTree>
    <p:extLst>
      <p:ext uri="{BB962C8B-B14F-4D97-AF65-F5344CB8AC3E}">
        <p14:creationId xmlns:p14="http://schemas.microsoft.com/office/powerpoint/2010/main" val="1114943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Users\abc\AppData\Local\Temp\WeChat Files\df214d8cc6f8d8a9916614004009774.png"/>
          <p:cNvPicPr>
            <a:picLocks noChangeAspect="1" noChangeArrowheads="1"/>
          </p:cNvPicPr>
          <p:nvPr/>
        </p:nvPicPr>
        <p:blipFill>
          <a:blip r:embed="rId2"/>
          <a:srcRect t="13769"/>
          <a:stretch>
            <a:fillRect/>
          </a:stretch>
        </p:blipFill>
        <p:spPr bwMode="auto">
          <a:xfrm>
            <a:off x="10243750" y="75544"/>
            <a:ext cx="1737942" cy="816738"/>
          </a:xfrm>
          <a:prstGeom prst="rect">
            <a:avLst/>
          </a:prstGeom>
          <a:noFill/>
        </p:spPr>
      </p:pic>
      <p:pic>
        <p:nvPicPr>
          <p:cNvPr id="3" name="图片 2"/>
          <p:cNvPicPr/>
          <p:nvPr/>
        </p:nvPicPr>
        <p:blipFill>
          <a:blip r:embed="rId3">
            <a:extLst>
              <a:ext uri="{28A0092B-C50C-407E-A947-70E740481C1C}">
                <a14:useLocalDpi xmlns:a14="http://schemas.microsoft.com/office/drawing/2010/main" val="0"/>
              </a:ext>
            </a:extLst>
          </a:blip>
          <a:stretch>
            <a:fillRect/>
          </a:stretch>
        </p:blipFill>
        <p:spPr>
          <a:xfrm>
            <a:off x="662598" y="971413"/>
            <a:ext cx="5527186" cy="3792464"/>
          </a:xfrm>
          <a:prstGeom prst="rect">
            <a:avLst/>
          </a:prstGeom>
        </p:spPr>
      </p:pic>
      <p:pic>
        <p:nvPicPr>
          <p:cNvPr id="4" name="图片 3"/>
          <p:cNvPicPr/>
          <p:nvPr/>
        </p:nvPicPr>
        <p:blipFill>
          <a:blip r:embed="rId4" cstate="hqprint">
            <a:extLst>
              <a:ext uri="{28A0092B-C50C-407E-A947-70E740481C1C}">
                <a14:useLocalDpi xmlns:a14="http://schemas.microsoft.com/office/drawing/2010/main" val="0"/>
              </a:ext>
            </a:extLst>
          </a:blip>
          <a:stretch>
            <a:fillRect/>
          </a:stretch>
        </p:blipFill>
        <p:spPr>
          <a:xfrm>
            <a:off x="6561014" y="892282"/>
            <a:ext cx="4816231" cy="3871595"/>
          </a:xfrm>
          <a:prstGeom prst="rect">
            <a:avLst/>
          </a:prstGeom>
        </p:spPr>
      </p:pic>
      <p:sp>
        <p:nvSpPr>
          <p:cNvPr id="5" name="文本框 4"/>
          <p:cNvSpPr txBox="1"/>
          <p:nvPr/>
        </p:nvSpPr>
        <p:spPr>
          <a:xfrm>
            <a:off x="2027345" y="4885508"/>
            <a:ext cx="5968538" cy="461665"/>
          </a:xfrm>
          <a:prstGeom prst="rect">
            <a:avLst/>
          </a:prstGeom>
          <a:noFill/>
        </p:spPr>
        <p:txBody>
          <a:bodyPr wrap="square" rtlCol="0">
            <a:spAutoFit/>
          </a:bodyPr>
          <a:lstStyle/>
          <a:p>
            <a:pPr algn="ctr"/>
            <a:r>
              <a:rPr lang="zh-CN" altLang="en-US" sz="2400" b="1" dirty="0">
                <a:solidFill>
                  <a:srgbClr val="C00000"/>
                </a:solidFill>
                <a:latin typeface="宋体" panose="02010600030101010101" pitchFamily="2" charset="-122"/>
                <a:ea typeface="宋体" panose="02010600030101010101" pitchFamily="2" charset="-122"/>
              </a:rPr>
              <a:t>目前绿光材料蒸镀型器件验证结果</a:t>
            </a:r>
          </a:p>
        </p:txBody>
      </p:sp>
      <p:sp>
        <p:nvSpPr>
          <p:cNvPr id="6" name="文本框 5"/>
          <p:cNvSpPr txBox="1"/>
          <p:nvPr/>
        </p:nvSpPr>
        <p:spPr>
          <a:xfrm>
            <a:off x="1145637" y="5580615"/>
            <a:ext cx="7292339" cy="923330"/>
          </a:xfrm>
          <a:prstGeom prst="rect">
            <a:avLst/>
          </a:prstGeom>
          <a:solidFill>
            <a:srgbClr val="FFFFCC"/>
          </a:solidFill>
          <a:effectLst>
            <a:outerShdw blurRad="50800" dist="38100" dir="18900000" algn="bl" rotWithShape="0">
              <a:prstClr val="black">
                <a:alpha val="40000"/>
              </a:prstClr>
            </a:outerShdw>
          </a:effectLst>
        </p:spPr>
        <p:txBody>
          <a:bodyPr wrap="square" rtlCol="0">
            <a:spAutoFit/>
          </a:bodyPr>
          <a:lstStyle/>
          <a:p>
            <a:pPr algn="ctr">
              <a:lnSpc>
                <a:spcPct val="150000"/>
              </a:lnSpc>
            </a:pPr>
            <a:r>
              <a:rPr lang="zh-CN" altLang="en-US" b="1" dirty="0">
                <a:latin typeface="Times New Roman" panose="02020603050405020304" pitchFamily="18" charset="0"/>
                <a:ea typeface="宋体" panose="02010600030101010101" pitchFamily="2" charset="-122"/>
                <a:cs typeface="Times New Roman" panose="02020603050405020304" pitchFamily="18" charset="0"/>
              </a:rPr>
              <a:t>发光峰位：</a:t>
            </a:r>
            <a:r>
              <a:rPr lang="en-US" altLang="zh-CN" b="1" dirty="0">
                <a:solidFill>
                  <a:srgbClr val="006600"/>
                </a:solidFill>
                <a:latin typeface="Times New Roman" panose="02020603050405020304" pitchFamily="18" charset="0"/>
                <a:ea typeface="宋体" panose="02010600030101010101" pitchFamily="2" charset="-122"/>
                <a:cs typeface="Times New Roman" panose="02020603050405020304" pitchFamily="18" charset="0"/>
              </a:rPr>
              <a:t>520 nm</a:t>
            </a:r>
            <a:r>
              <a:rPr lang="zh-CN" altLang="en-US" b="1" dirty="0">
                <a:latin typeface="Times New Roman" panose="02020603050405020304" pitchFamily="18" charset="0"/>
                <a:ea typeface="宋体" panose="02010600030101010101" pitchFamily="2" charset="-122"/>
                <a:cs typeface="Times New Roman" panose="02020603050405020304" pitchFamily="18" charset="0"/>
              </a:rPr>
              <a:t>；半峰宽：</a:t>
            </a:r>
            <a:r>
              <a:rPr lang="en-US" altLang="zh-CN" b="1" dirty="0">
                <a:solidFill>
                  <a:srgbClr val="008000"/>
                </a:solidFill>
                <a:latin typeface="Times New Roman" panose="02020603050405020304" pitchFamily="18" charset="0"/>
                <a:ea typeface="宋体" panose="02010600030101010101" pitchFamily="2" charset="-122"/>
                <a:cs typeface="Times New Roman" panose="02020603050405020304" pitchFamily="18" charset="0"/>
              </a:rPr>
              <a:t>44 nm</a:t>
            </a:r>
            <a:r>
              <a:rPr lang="zh-CN" altLang="en-US" b="1" dirty="0">
                <a:latin typeface="Times New Roman" panose="02020603050405020304" pitchFamily="18" charset="0"/>
                <a:ea typeface="宋体" panose="02010600030101010101" pitchFamily="2" charset="-122"/>
                <a:cs typeface="Times New Roman" panose="02020603050405020304" pitchFamily="18" charset="0"/>
              </a:rPr>
              <a:t>，色坐标</a:t>
            </a:r>
            <a:r>
              <a:rPr lang="en-US" altLang="zh-CN" b="1" dirty="0">
                <a:latin typeface="Times New Roman" panose="02020603050405020304" pitchFamily="18" charset="0"/>
                <a:ea typeface="宋体" panose="02010600030101010101" pitchFamily="2" charset="-122"/>
                <a:cs typeface="Times New Roman" panose="02020603050405020304" pitchFamily="18" charset="0"/>
              </a:rPr>
              <a:t>CIE: (</a:t>
            </a:r>
            <a:r>
              <a:rPr lang="en-US" altLang="zh-CN" b="1" dirty="0">
                <a:solidFill>
                  <a:srgbClr val="006600"/>
                </a:solidFill>
                <a:latin typeface="Times New Roman" panose="02020603050405020304" pitchFamily="18" charset="0"/>
                <a:ea typeface="宋体" panose="02010600030101010101" pitchFamily="2" charset="-122"/>
                <a:cs typeface="Times New Roman" panose="02020603050405020304" pitchFamily="18" charset="0"/>
              </a:rPr>
              <a:t>0.23, 0.69</a:t>
            </a:r>
            <a:r>
              <a:rPr lang="en-US" altLang="zh-CN" b="1" dirty="0">
                <a:latin typeface="Times New Roman" panose="02020603050405020304" pitchFamily="18" charset="0"/>
                <a:ea typeface="宋体" panose="02010600030101010101" pitchFamily="2" charset="-122"/>
                <a:cs typeface="Times New Roman" panose="02020603050405020304" pitchFamily="18" charset="0"/>
              </a:rPr>
              <a:t>)</a:t>
            </a:r>
          </a:p>
          <a:p>
            <a:pPr algn="ctr">
              <a:lnSpc>
                <a:spcPct val="150000"/>
              </a:lnSpc>
            </a:pPr>
            <a:r>
              <a:rPr lang="zh-CN" altLang="en-US" b="1" dirty="0">
                <a:latin typeface="Times New Roman" panose="02020603050405020304" pitchFamily="18" charset="0"/>
                <a:ea typeface="宋体" panose="02010600030101010101" pitchFamily="2" charset="-122"/>
                <a:cs typeface="Times New Roman" panose="02020603050405020304" pitchFamily="18" charset="0"/>
              </a:rPr>
              <a:t>功率效率：</a:t>
            </a:r>
            <a:r>
              <a:rPr lang="en-US" altLang="zh-CN"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104 lm/W</a:t>
            </a:r>
            <a:r>
              <a:rPr lang="zh-CN" altLang="en-US" b="1" dirty="0">
                <a:latin typeface="Times New Roman" panose="02020603050405020304" pitchFamily="18" charset="0"/>
                <a:ea typeface="宋体" panose="02010600030101010101" pitchFamily="2" charset="-122"/>
                <a:cs typeface="Times New Roman" panose="02020603050405020304" pitchFamily="18" charset="0"/>
              </a:rPr>
              <a:t>；电流效率：</a:t>
            </a:r>
            <a:r>
              <a:rPr lang="en-US" altLang="zh-CN"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99 cd/A</a:t>
            </a:r>
            <a:r>
              <a:rPr lang="zh-CN" altLang="en-US" b="1" dirty="0">
                <a:latin typeface="Times New Roman" panose="02020603050405020304" pitchFamily="18" charset="0"/>
                <a:ea typeface="宋体" panose="02010600030101010101" pitchFamily="2" charset="-122"/>
                <a:cs typeface="Times New Roman" panose="02020603050405020304" pitchFamily="18" charset="0"/>
              </a:rPr>
              <a:t>；外量子效率：</a:t>
            </a:r>
            <a:r>
              <a:rPr lang="en-US" altLang="zh-CN"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27%</a:t>
            </a:r>
            <a:endParaRPr lang="zh-CN" altLang="en-US"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7" name="文本框 6"/>
          <p:cNvSpPr txBox="1"/>
          <p:nvPr/>
        </p:nvSpPr>
        <p:spPr>
          <a:xfrm>
            <a:off x="237392" y="210424"/>
            <a:ext cx="10366132" cy="461665"/>
          </a:xfrm>
          <a:prstGeom prst="rect">
            <a:avLst/>
          </a:prstGeom>
          <a:noFill/>
        </p:spPr>
        <p:txBody>
          <a:bodyPr wrap="square" rtlCol="0">
            <a:spAutoFit/>
          </a:bodyPr>
          <a:lstStyle/>
          <a:p>
            <a:r>
              <a:rPr lang="zh-CN" altLang="en-US" sz="2400" b="1" dirty="0">
                <a:solidFill>
                  <a:srgbClr val="C00000"/>
                </a:solidFill>
              </a:rPr>
              <a:t>获得了具有高色纯度的窄光谱发射绿光材料，显示了优良的电致发光性能。</a:t>
            </a:r>
          </a:p>
        </p:txBody>
      </p:sp>
      <p:sp>
        <p:nvSpPr>
          <p:cNvPr id="8" name="文本框 7"/>
          <p:cNvSpPr txBox="1"/>
          <p:nvPr/>
        </p:nvSpPr>
        <p:spPr>
          <a:xfrm>
            <a:off x="8740265" y="5204263"/>
            <a:ext cx="3006969" cy="1143839"/>
          </a:xfrm>
          <a:prstGeom prst="rect">
            <a:avLst/>
          </a:prstGeom>
          <a:noFill/>
        </p:spPr>
        <p:txBody>
          <a:bodyPr wrap="square" rtlCol="0">
            <a:spAutoFit/>
          </a:bodyPr>
          <a:lstStyle/>
          <a:p>
            <a:pPr>
              <a:lnSpc>
                <a:spcPct val="150000"/>
              </a:lnSpc>
            </a:pPr>
            <a:r>
              <a:rPr lang="zh-CN" altLang="en-US" dirty="0"/>
              <a:t>          </a:t>
            </a:r>
            <a:r>
              <a:rPr lang="zh-CN" altLang="en-US" sz="2400" b="1" dirty="0">
                <a:solidFill>
                  <a:srgbClr val="0000FF"/>
                </a:solidFill>
              </a:rPr>
              <a:t>该类材料具有良好的产业化前景。</a:t>
            </a:r>
          </a:p>
        </p:txBody>
      </p:sp>
    </p:spTree>
    <p:extLst>
      <p:ext uri="{BB962C8B-B14F-4D97-AF65-F5344CB8AC3E}">
        <p14:creationId xmlns:p14="http://schemas.microsoft.com/office/powerpoint/2010/main" val="1931694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8">
            <a:extLst>
              <a:ext uri="{FF2B5EF4-FFF2-40B4-BE49-F238E27FC236}">
                <a16:creationId xmlns:a16="http://schemas.microsoft.com/office/drawing/2014/main" id="{736538F1-145C-47D4-9884-BC9648072EA7}"/>
              </a:ext>
            </a:extLst>
          </p:cNvPr>
          <p:cNvSpPr>
            <a:spLocks noChangeArrowheads="1"/>
          </p:cNvSpPr>
          <p:nvPr/>
        </p:nvSpPr>
        <p:spPr bwMode="auto">
          <a:xfrm>
            <a:off x="751643" y="707616"/>
            <a:ext cx="368195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l" eaLnBrk="0" hangingPunct="0">
              <a:buChar char="•"/>
              <a:defRPr kumimoji="1" sz="4000">
                <a:solidFill>
                  <a:schemeClr val="tx1"/>
                </a:solidFill>
                <a:latin typeface="Arial" pitchFamily="34" charset="0"/>
                <a:ea typeface="宋体" pitchFamily="2" charset="-122"/>
              </a:defRPr>
            </a:lvl1pPr>
            <a:lvl2pPr marL="742950" indent="-285750" algn="l" eaLnBrk="0" hangingPunct="0">
              <a:buClr>
                <a:schemeClr val="tx2"/>
              </a:buClr>
              <a:buSzPct val="70000"/>
              <a:buFont typeface="Wingdings" pitchFamily="2" charset="2"/>
              <a:buChar char="–"/>
              <a:defRPr kumimoji="1" sz="4000">
                <a:solidFill>
                  <a:schemeClr val="tx1"/>
                </a:solidFill>
                <a:latin typeface="Arial" pitchFamily="34" charset="0"/>
                <a:ea typeface="宋体" pitchFamily="2" charset="-122"/>
              </a:defRPr>
            </a:lvl2pPr>
            <a:lvl3pPr marL="1143000" indent="-228600" algn="l" eaLnBrk="0" hangingPunct="0">
              <a:buClr>
                <a:schemeClr val="hlink"/>
              </a:buClr>
              <a:buSzPct val="65000"/>
              <a:buFont typeface="Wingdings" pitchFamily="2" charset="2"/>
              <a:buChar char="•"/>
              <a:defRPr kumimoji="1" sz="4000">
                <a:solidFill>
                  <a:schemeClr val="tx1"/>
                </a:solidFill>
                <a:latin typeface="Arial" pitchFamily="34" charset="0"/>
                <a:ea typeface="宋体" pitchFamily="2" charset="-122"/>
              </a:defRPr>
            </a:lvl3pPr>
            <a:lvl4pPr marL="1600200" indent="-228600" algn="l" eaLnBrk="0" hangingPunct="0">
              <a:buClr>
                <a:schemeClr val="accent1"/>
              </a:buClr>
              <a:buSzPct val="60000"/>
              <a:buFont typeface="Wingdings" pitchFamily="2" charset="2"/>
              <a:buChar char="–"/>
              <a:defRPr kumimoji="1" sz="4000">
                <a:solidFill>
                  <a:schemeClr val="tx1"/>
                </a:solidFill>
                <a:latin typeface="Arial" pitchFamily="34" charset="0"/>
                <a:ea typeface="宋体" pitchFamily="2" charset="-122"/>
              </a:defRPr>
            </a:lvl4pPr>
            <a:lvl5pPr marL="2057400" indent="-228600" algn="l" eaLnBrk="0" hangingPunct="0">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9pPr>
          </a:lstStyle>
          <a:p>
            <a:pPr algn="ctr" eaLnBrk="1" hangingPunct="1">
              <a:buFontTx/>
              <a:buNone/>
            </a:pPr>
            <a:r>
              <a:rPr lang="zh-CN" altLang="en-US" sz="1800" dirty="0">
                <a:latin typeface="黑体" panose="02010609060101010101" pitchFamily="49" charset="-122"/>
                <a:ea typeface="黑体" panose="02010609060101010101" pitchFamily="49" charset="-122"/>
              </a:rPr>
              <a:t>超分辨显微镜设备</a:t>
            </a:r>
          </a:p>
        </p:txBody>
      </p:sp>
      <p:sp>
        <p:nvSpPr>
          <p:cNvPr id="8" name="矩形 8">
            <a:extLst>
              <a:ext uri="{FF2B5EF4-FFF2-40B4-BE49-F238E27FC236}">
                <a16:creationId xmlns:a16="http://schemas.microsoft.com/office/drawing/2014/main" id="{416D35EE-44DA-4FF6-A22A-8F85A2BB973D}"/>
              </a:ext>
            </a:extLst>
          </p:cNvPr>
          <p:cNvSpPr>
            <a:spLocks noChangeArrowheads="1"/>
          </p:cNvSpPr>
          <p:nvPr/>
        </p:nvSpPr>
        <p:spPr bwMode="auto">
          <a:xfrm>
            <a:off x="5915833" y="3758262"/>
            <a:ext cx="327183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l" eaLnBrk="0" hangingPunct="0">
              <a:buChar char="•"/>
              <a:defRPr kumimoji="1" sz="4000">
                <a:solidFill>
                  <a:schemeClr val="tx1"/>
                </a:solidFill>
                <a:latin typeface="Arial" pitchFamily="34" charset="0"/>
                <a:ea typeface="宋体" pitchFamily="2" charset="-122"/>
              </a:defRPr>
            </a:lvl1pPr>
            <a:lvl2pPr marL="742950" indent="-285750" algn="l" eaLnBrk="0" hangingPunct="0">
              <a:buClr>
                <a:schemeClr val="tx2"/>
              </a:buClr>
              <a:buSzPct val="70000"/>
              <a:buFont typeface="Wingdings" pitchFamily="2" charset="2"/>
              <a:buChar char="–"/>
              <a:defRPr kumimoji="1" sz="4000">
                <a:solidFill>
                  <a:schemeClr val="tx1"/>
                </a:solidFill>
                <a:latin typeface="Arial" pitchFamily="34" charset="0"/>
                <a:ea typeface="宋体" pitchFamily="2" charset="-122"/>
              </a:defRPr>
            </a:lvl2pPr>
            <a:lvl3pPr marL="1143000" indent="-228600" algn="l" eaLnBrk="0" hangingPunct="0">
              <a:buClr>
                <a:schemeClr val="hlink"/>
              </a:buClr>
              <a:buSzPct val="65000"/>
              <a:buFont typeface="Wingdings" pitchFamily="2" charset="2"/>
              <a:buChar char="•"/>
              <a:defRPr kumimoji="1" sz="4000">
                <a:solidFill>
                  <a:schemeClr val="tx1"/>
                </a:solidFill>
                <a:latin typeface="Arial" pitchFamily="34" charset="0"/>
                <a:ea typeface="宋体" pitchFamily="2" charset="-122"/>
              </a:defRPr>
            </a:lvl3pPr>
            <a:lvl4pPr marL="1600200" indent="-228600" algn="l" eaLnBrk="0" hangingPunct="0">
              <a:buClr>
                <a:schemeClr val="accent1"/>
              </a:buClr>
              <a:buSzPct val="60000"/>
              <a:buFont typeface="Wingdings" pitchFamily="2" charset="2"/>
              <a:buChar char="–"/>
              <a:defRPr kumimoji="1" sz="4000">
                <a:solidFill>
                  <a:schemeClr val="tx1"/>
                </a:solidFill>
                <a:latin typeface="Arial" pitchFamily="34" charset="0"/>
                <a:ea typeface="宋体" pitchFamily="2" charset="-122"/>
              </a:defRPr>
            </a:lvl4pPr>
            <a:lvl5pPr marL="2057400" indent="-228600" algn="l" eaLnBrk="0" hangingPunct="0">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9pPr>
          </a:lstStyle>
          <a:p>
            <a:pPr algn="ctr" eaLnBrk="1" hangingPunct="1">
              <a:buFontTx/>
              <a:buNone/>
            </a:pPr>
            <a:r>
              <a:rPr lang="zh-CN" altLang="zh-CN" sz="1800" b="1" kern="100" dirty="0">
                <a:latin typeface="Times New Roman" panose="02020603050405020304" pitchFamily="18" charset="0"/>
                <a:cs typeface="Times New Roman" panose="02020603050405020304" pitchFamily="18" charset="0"/>
              </a:rPr>
              <a:t>高危流行性传染病源</a:t>
            </a:r>
            <a:r>
              <a:rPr lang="zh-CN" altLang="en-US" sz="1800" dirty="0">
                <a:latin typeface="黑体" panose="02010609060101010101" pitchFamily="49" charset="-122"/>
                <a:ea typeface="黑体" panose="02010609060101010101" pitchFamily="49" charset="-122"/>
              </a:rPr>
              <a:t>检测技术</a:t>
            </a:r>
          </a:p>
        </p:txBody>
      </p:sp>
      <p:sp>
        <p:nvSpPr>
          <p:cNvPr id="13" name="矩形 12">
            <a:extLst>
              <a:ext uri="{FF2B5EF4-FFF2-40B4-BE49-F238E27FC236}">
                <a16:creationId xmlns:a16="http://schemas.microsoft.com/office/drawing/2014/main" id="{B2407DCC-B641-4338-8BD3-7D22AA8BF64F}"/>
              </a:ext>
            </a:extLst>
          </p:cNvPr>
          <p:cNvSpPr/>
          <p:nvPr/>
        </p:nvSpPr>
        <p:spPr>
          <a:xfrm>
            <a:off x="7057756" y="5425628"/>
            <a:ext cx="172800" cy="54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28">
            <a:extLst>
              <a:ext uri="{FF2B5EF4-FFF2-40B4-BE49-F238E27FC236}">
                <a16:creationId xmlns:a16="http://schemas.microsoft.com/office/drawing/2014/main" id="{A97E5445-514A-4A62-9AD4-A775186FC7B2}"/>
              </a:ext>
            </a:extLst>
          </p:cNvPr>
          <p:cNvSpPr txBox="1"/>
          <p:nvPr/>
        </p:nvSpPr>
        <p:spPr>
          <a:xfrm>
            <a:off x="6884775" y="5248975"/>
            <a:ext cx="634286" cy="253916"/>
          </a:xfrm>
          <a:prstGeom prst="rect">
            <a:avLst/>
          </a:prstGeom>
          <a:noFill/>
        </p:spPr>
        <p:txBody>
          <a:bodyPr wrap="square" rtlCol="0">
            <a:spAutoFit/>
          </a:bodyPr>
          <a:lstStyle/>
          <a:p>
            <a:r>
              <a:rPr lang="en-US" altLang="zh-CN" sz="1050" dirty="0">
                <a:solidFill>
                  <a:srgbClr val="FFFFFF"/>
                </a:solidFill>
                <a:latin typeface="Arial" panose="020B0604020202020204" pitchFamily="34" charset="0"/>
                <a:cs typeface="Arial" panose="020B0604020202020204" pitchFamily="34" charset="0"/>
              </a:rPr>
              <a:t>1 cm</a:t>
            </a:r>
            <a:endParaRPr lang="zh-CN" altLang="en-US" sz="1050" dirty="0">
              <a:solidFill>
                <a:srgbClr val="FFFFFF"/>
              </a:solidFill>
              <a:latin typeface="Arial" panose="020B0604020202020204" pitchFamily="34" charset="0"/>
              <a:cs typeface="Arial" panose="020B0604020202020204" pitchFamily="34" charset="0"/>
            </a:endParaRPr>
          </a:p>
        </p:txBody>
      </p:sp>
      <p:pic>
        <p:nvPicPr>
          <p:cNvPr id="16" name="Picture 2" descr="Image result for optical chip">
            <a:extLst>
              <a:ext uri="{FF2B5EF4-FFF2-40B4-BE49-F238E27FC236}">
                <a16:creationId xmlns:a16="http://schemas.microsoft.com/office/drawing/2014/main" id="{16275AA1-ADD9-489E-9C1A-5B96E6F4EC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3015" y="1745751"/>
            <a:ext cx="2637467" cy="152339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SNOM microscope">
            <a:extLst>
              <a:ext uri="{FF2B5EF4-FFF2-40B4-BE49-F238E27FC236}">
                <a16:creationId xmlns:a16="http://schemas.microsoft.com/office/drawing/2014/main" id="{98D6D724-824C-44D5-A020-7FF3D7F009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098" y="1301012"/>
            <a:ext cx="4511061" cy="3785007"/>
          </a:xfrm>
          <a:prstGeom prst="rect">
            <a:avLst/>
          </a:prstGeom>
          <a:noFill/>
          <a:extLst>
            <a:ext uri="{909E8E84-426E-40DD-AFC4-6F175D3DCCD1}">
              <a14:hiddenFill xmlns:a14="http://schemas.microsoft.com/office/drawing/2010/main">
                <a:solidFill>
                  <a:srgbClr val="FFFFFF"/>
                </a:solidFill>
              </a14:hiddenFill>
            </a:ext>
          </a:extLst>
        </p:spPr>
      </p:pic>
      <p:sp>
        <p:nvSpPr>
          <p:cNvPr id="21" name="矩形 8">
            <a:extLst>
              <a:ext uri="{FF2B5EF4-FFF2-40B4-BE49-F238E27FC236}">
                <a16:creationId xmlns:a16="http://schemas.microsoft.com/office/drawing/2014/main" id="{96B80167-314E-4956-895C-1DF8ACEC28CC}"/>
              </a:ext>
            </a:extLst>
          </p:cNvPr>
          <p:cNvSpPr>
            <a:spLocks noChangeArrowheads="1"/>
          </p:cNvSpPr>
          <p:nvPr/>
        </p:nvSpPr>
        <p:spPr bwMode="auto">
          <a:xfrm>
            <a:off x="5915833" y="1292353"/>
            <a:ext cx="327183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l" eaLnBrk="0" hangingPunct="0">
              <a:buChar char="•"/>
              <a:defRPr kumimoji="1" sz="4000">
                <a:solidFill>
                  <a:schemeClr val="tx1"/>
                </a:solidFill>
                <a:latin typeface="Arial" pitchFamily="34" charset="0"/>
                <a:ea typeface="宋体" pitchFamily="2" charset="-122"/>
              </a:defRPr>
            </a:lvl1pPr>
            <a:lvl2pPr marL="742950" indent="-285750" algn="l" eaLnBrk="0" hangingPunct="0">
              <a:buClr>
                <a:schemeClr val="tx2"/>
              </a:buClr>
              <a:buSzPct val="70000"/>
              <a:buFont typeface="Wingdings" pitchFamily="2" charset="2"/>
              <a:buChar char="–"/>
              <a:defRPr kumimoji="1" sz="4000">
                <a:solidFill>
                  <a:schemeClr val="tx1"/>
                </a:solidFill>
                <a:latin typeface="Arial" pitchFamily="34" charset="0"/>
                <a:ea typeface="宋体" pitchFamily="2" charset="-122"/>
              </a:defRPr>
            </a:lvl2pPr>
            <a:lvl3pPr marL="1143000" indent="-228600" algn="l" eaLnBrk="0" hangingPunct="0">
              <a:buClr>
                <a:schemeClr val="hlink"/>
              </a:buClr>
              <a:buSzPct val="65000"/>
              <a:buFont typeface="Wingdings" pitchFamily="2" charset="2"/>
              <a:buChar char="•"/>
              <a:defRPr kumimoji="1" sz="4000">
                <a:solidFill>
                  <a:schemeClr val="tx1"/>
                </a:solidFill>
                <a:latin typeface="Arial" pitchFamily="34" charset="0"/>
                <a:ea typeface="宋体" pitchFamily="2" charset="-122"/>
              </a:defRPr>
            </a:lvl3pPr>
            <a:lvl4pPr marL="1600200" indent="-228600" algn="l" eaLnBrk="0" hangingPunct="0">
              <a:buClr>
                <a:schemeClr val="accent1"/>
              </a:buClr>
              <a:buSzPct val="60000"/>
              <a:buFont typeface="Wingdings" pitchFamily="2" charset="2"/>
              <a:buChar char="–"/>
              <a:defRPr kumimoji="1" sz="4000">
                <a:solidFill>
                  <a:schemeClr val="tx1"/>
                </a:solidFill>
                <a:latin typeface="Arial" pitchFamily="34" charset="0"/>
                <a:ea typeface="宋体" pitchFamily="2" charset="-122"/>
              </a:defRPr>
            </a:lvl4pPr>
            <a:lvl5pPr marL="2057400" indent="-228600" algn="l" eaLnBrk="0" hangingPunct="0">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lr>
                <a:schemeClr val="accent2"/>
              </a:buClr>
              <a:buSzPct val="60000"/>
              <a:buFont typeface="Wingdings" pitchFamily="2" charset="2"/>
              <a:buChar char="»"/>
              <a:defRPr kumimoji="1" sz="4000">
                <a:solidFill>
                  <a:schemeClr val="tx1"/>
                </a:solidFill>
                <a:latin typeface="Arial" pitchFamily="34" charset="0"/>
                <a:ea typeface="宋体" pitchFamily="2" charset="-122"/>
              </a:defRPr>
            </a:lvl9pPr>
          </a:lstStyle>
          <a:p>
            <a:pPr algn="ctr" eaLnBrk="1" hangingPunct="1">
              <a:buFontTx/>
              <a:buNone/>
            </a:pPr>
            <a:r>
              <a:rPr lang="zh-CN" altLang="en-US" sz="1800" b="1" kern="100" dirty="0">
                <a:latin typeface="Times New Roman" panose="02020603050405020304" pitchFamily="18" charset="0"/>
                <a:cs typeface="Times New Roman" panose="02020603050405020304" pitchFamily="18" charset="0"/>
              </a:rPr>
              <a:t>新型光子芯片技术</a:t>
            </a:r>
            <a:endParaRPr lang="zh-CN" altLang="en-US" sz="1800" dirty="0">
              <a:latin typeface="黑体" panose="02010609060101010101" pitchFamily="49" charset="-122"/>
              <a:ea typeface="黑体" panose="02010609060101010101" pitchFamily="49" charset="-122"/>
            </a:endParaRPr>
          </a:p>
        </p:txBody>
      </p:sp>
      <p:pic>
        <p:nvPicPr>
          <p:cNvPr id="2" name="Picture 2" descr="Image result for å ç¶çæ¯">
            <a:extLst>
              <a:ext uri="{FF2B5EF4-FFF2-40B4-BE49-F238E27FC236}">
                <a16:creationId xmlns:a16="http://schemas.microsoft.com/office/drawing/2014/main" id="{0FC4D4AF-58B4-47A0-B3A4-C0F5056F415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9658"/>
          <a:stretch/>
        </p:blipFill>
        <p:spPr bwMode="auto">
          <a:xfrm>
            <a:off x="6233015" y="4215920"/>
            <a:ext cx="2637467" cy="1874731"/>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C:\Users\abc\AppData\Local\Temp\WeChat Files\df214d8cc6f8d8a9916614004009774.png"/>
          <p:cNvPicPr>
            <a:picLocks noChangeAspect="1" noChangeArrowheads="1"/>
          </p:cNvPicPr>
          <p:nvPr/>
        </p:nvPicPr>
        <p:blipFill>
          <a:blip r:embed="rId5"/>
          <a:srcRect t="13769"/>
          <a:stretch>
            <a:fillRect/>
          </a:stretch>
        </p:blipFill>
        <p:spPr bwMode="auto">
          <a:xfrm>
            <a:off x="10243750" y="75544"/>
            <a:ext cx="1737942" cy="816738"/>
          </a:xfrm>
          <a:prstGeom prst="rect">
            <a:avLst/>
          </a:prstGeom>
          <a:noFill/>
        </p:spPr>
      </p:pic>
      <p:sp>
        <p:nvSpPr>
          <p:cNvPr id="24" name="文本框 23">
            <a:extLst>
              <a:ext uri="{FF2B5EF4-FFF2-40B4-BE49-F238E27FC236}">
                <a16:creationId xmlns:a16="http://schemas.microsoft.com/office/drawing/2014/main" id="{406ED070-7D4E-440A-9D79-A1471F264032}"/>
              </a:ext>
            </a:extLst>
          </p:cNvPr>
          <p:cNvSpPr txBox="1"/>
          <p:nvPr/>
        </p:nvSpPr>
        <p:spPr>
          <a:xfrm>
            <a:off x="475098" y="5153286"/>
            <a:ext cx="4511060" cy="1296445"/>
          </a:xfrm>
          <a:prstGeom prst="rect">
            <a:avLst/>
          </a:prstGeom>
          <a:noFill/>
          <a:ln w="28575">
            <a:solidFill>
              <a:srgbClr val="0000FF"/>
            </a:solidFill>
          </a:ln>
        </p:spPr>
        <p:txBody>
          <a:bodyPr wrap="square" rtlCol="0">
            <a:spAutoFit/>
          </a:bodyPr>
          <a:lstStyle/>
          <a:p>
            <a:pPr>
              <a:lnSpc>
                <a:spcPct val="150000"/>
              </a:lnSpc>
            </a:pPr>
            <a:r>
              <a:rPr lang="zh-CN" altLang="en-US" b="1" dirty="0"/>
              <a:t>揭示了有机半导体材料与器件的关键机理，引领了多晶相材料的前沿研究，为开发单分子器件设备奠定了基础。 </a:t>
            </a:r>
          </a:p>
        </p:txBody>
      </p:sp>
      <p:sp>
        <p:nvSpPr>
          <p:cNvPr id="25" name="文本框 24">
            <a:extLst>
              <a:ext uri="{FF2B5EF4-FFF2-40B4-BE49-F238E27FC236}">
                <a16:creationId xmlns:a16="http://schemas.microsoft.com/office/drawing/2014/main" id="{248970FB-C8C8-45A8-9B71-BE9C223ECA9A}"/>
              </a:ext>
            </a:extLst>
          </p:cNvPr>
          <p:cNvSpPr txBox="1"/>
          <p:nvPr/>
        </p:nvSpPr>
        <p:spPr>
          <a:xfrm>
            <a:off x="237392" y="210424"/>
            <a:ext cx="10366132" cy="461665"/>
          </a:xfrm>
          <a:prstGeom prst="rect">
            <a:avLst/>
          </a:prstGeom>
          <a:noFill/>
        </p:spPr>
        <p:txBody>
          <a:bodyPr wrap="square" rtlCol="0">
            <a:spAutoFit/>
          </a:bodyPr>
          <a:lstStyle/>
          <a:p>
            <a:r>
              <a:rPr lang="zh-CN" altLang="en-US" sz="2400" b="1" dirty="0">
                <a:solidFill>
                  <a:srgbClr val="C00000"/>
                </a:solidFill>
              </a:rPr>
              <a:t>开发出超分辨显微镜装备，推动光子芯片技术和高灵敏高分辨检测技术</a:t>
            </a:r>
          </a:p>
        </p:txBody>
      </p:sp>
      <p:sp>
        <p:nvSpPr>
          <p:cNvPr id="26" name="右箭头 13">
            <a:extLst>
              <a:ext uri="{FF2B5EF4-FFF2-40B4-BE49-F238E27FC236}">
                <a16:creationId xmlns:a16="http://schemas.microsoft.com/office/drawing/2014/main" id="{C8A23B56-A93C-40BC-9B2F-5D9329E66E5D}"/>
              </a:ext>
            </a:extLst>
          </p:cNvPr>
          <p:cNvSpPr/>
          <p:nvPr/>
        </p:nvSpPr>
        <p:spPr>
          <a:xfrm>
            <a:off x="5361912" y="2383989"/>
            <a:ext cx="597074" cy="410399"/>
          </a:xfrm>
          <a:prstGeom prst="rightArrow">
            <a:avLst/>
          </a:prstGeom>
          <a:solidFill>
            <a:srgbClr val="FFFF00"/>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右箭头 13">
            <a:extLst>
              <a:ext uri="{FF2B5EF4-FFF2-40B4-BE49-F238E27FC236}">
                <a16:creationId xmlns:a16="http://schemas.microsoft.com/office/drawing/2014/main" id="{9BB64D7E-3512-437A-9036-46C1B180714C}"/>
              </a:ext>
            </a:extLst>
          </p:cNvPr>
          <p:cNvSpPr/>
          <p:nvPr/>
        </p:nvSpPr>
        <p:spPr>
          <a:xfrm>
            <a:off x="5363493" y="4845376"/>
            <a:ext cx="597074" cy="410399"/>
          </a:xfrm>
          <a:prstGeom prst="rightArrow">
            <a:avLst/>
          </a:prstGeom>
          <a:solidFill>
            <a:srgbClr val="FFFF00"/>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7116AC81-0A1F-4666-82FF-9CE2ED166AA8}"/>
              </a:ext>
            </a:extLst>
          </p:cNvPr>
          <p:cNvSpPr txBox="1"/>
          <p:nvPr/>
        </p:nvSpPr>
        <p:spPr>
          <a:xfrm>
            <a:off x="9317549" y="1573453"/>
            <a:ext cx="2747204" cy="1981248"/>
          </a:xfrm>
          <a:prstGeom prst="rect">
            <a:avLst/>
          </a:prstGeom>
          <a:noFill/>
          <a:ln w="19050">
            <a:solidFill>
              <a:srgbClr val="0000FF"/>
            </a:solidFill>
          </a:ln>
        </p:spPr>
        <p:txBody>
          <a:bodyPr wrap="square" rtlCol="0">
            <a:spAutoFit/>
          </a:bodyPr>
          <a:lstStyle/>
          <a:p>
            <a:pPr indent="457200">
              <a:lnSpc>
                <a:spcPts val="3000"/>
              </a:lnSpc>
            </a:pPr>
            <a:r>
              <a:rPr lang="zh-CN" altLang="en-US" b="1" dirty="0"/>
              <a:t>光子芯片技术具有潜在取代传统电信号芯片的能力。争取通过技术迭代的契机，突破国外芯片制造领域技术封锁。</a:t>
            </a:r>
          </a:p>
        </p:txBody>
      </p:sp>
      <p:sp>
        <p:nvSpPr>
          <p:cNvPr id="30" name="文本框 29">
            <a:extLst>
              <a:ext uri="{FF2B5EF4-FFF2-40B4-BE49-F238E27FC236}">
                <a16:creationId xmlns:a16="http://schemas.microsoft.com/office/drawing/2014/main" id="{5BF3C6FB-2188-40BD-8BE2-C4877FC5AA9A}"/>
              </a:ext>
            </a:extLst>
          </p:cNvPr>
          <p:cNvSpPr txBox="1"/>
          <p:nvPr/>
        </p:nvSpPr>
        <p:spPr>
          <a:xfrm>
            <a:off x="9317549" y="4215920"/>
            <a:ext cx="2747204" cy="1981248"/>
          </a:xfrm>
          <a:prstGeom prst="rect">
            <a:avLst/>
          </a:prstGeom>
          <a:noFill/>
          <a:ln w="19050">
            <a:solidFill>
              <a:srgbClr val="0000FF"/>
            </a:solidFill>
          </a:ln>
        </p:spPr>
        <p:txBody>
          <a:bodyPr wrap="square" rtlCol="0">
            <a:spAutoFit/>
          </a:bodyPr>
          <a:lstStyle/>
          <a:p>
            <a:pPr indent="457200">
              <a:lnSpc>
                <a:spcPts val="3000"/>
              </a:lnSpc>
            </a:pPr>
            <a:r>
              <a:rPr lang="zh-CN" altLang="en-US" b="1" dirty="0"/>
              <a:t>面向当前突发性病毒防疫重大需求，开发了用于公共场所病毒携带者快速检测筛查的超分辨检测技术。</a:t>
            </a:r>
            <a:endParaRPr lang="en-US" altLang="zh-CN" b="1" dirty="0"/>
          </a:p>
        </p:txBody>
      </p:sp>
    </p:spTree>
    <p:extLst>
      <p:ext uri="{BB962C8B-B14F-4D97-AF65-F5344CB8AC3E}">
        <p14:creationId xmlns:p14="http://schemas.microsoft.com/office/powerpoint/2010/main" val="3442823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1FA87A81-E5B7-4E6F-B165-6F8C0A9401DB}"/>
              </a:ext>
            </a:extLst>
          </p:cNvPr>
          <p:cNvPicPr>
            <a:picLocks noChangeAspect="1"/>
          </p:cNvPicPr>
          <p:nvPr/>
        </p:nvPicPr>
        <p:blipFill rotWithShape="1">
          <a:blip r:embed="rId3"/>
          <a:srcRect l="24601" t="56003" r="43037" b="8000"/>
          <a:stretch/>
        </p:blipFill>
        <p:spPr>
          <a:xfrm>
            <a:off x="9061984" y="1379880"/>
            <a:ext cx="3130016" cy="1958370"/>
          </a:xfrm>
          <a:prstGeom prst="rect">
            <a:avLst/>
          </a:prstGeom>
        </p:spPr>
      </p:pic>
      <p:sp>
        <p:nvSpPr>
          <p:cNvPr id="7" name="文本框 6">
            <a:extLst>
              <a:ext uri="{FF2B5EF4-FFF2-40B4-BE49-F238E27FC236}">
                <a16:creationId xmlns:a16="http://schemas.microsoft.com/office/drawing/2014/main" id="{C3034534-E633-458F-B43B-8CEC8673A3E1}"/>
              </a:ext>
            </a:extLst>
          </p:cNvPr>
          <p:cNvSpPr txBox="1"/>
          <p:nvPr/>
        </p:nvSpPr>
        <p:spPr>
          <a:xfrm>
            <a:off x="9369477" y="946843"/>
            <a:ext cx="2266432" cy="369332"/>
          </a:xfrm>
          <a:prstGeom prst="rect">
            <a:avLst/>
          </a:prstGeom>
          <a:noFill/>
        </p:spPr>
        <p:txBody>
          <a:bodyPr wrap="square" rtlCol="0">
            <a:spAutoFit/>
          </a:bodyPr>
          <a:lstStyle/>
          <a:p>
            <a:r>
              <a:rPr lang="zh-CN" altLang="en-US" dirty="0"/>
              <a:t>检测设备外观</a:t>
            </a:r>
          </a:p>
        </p:txBody>
      </p:sp>
      <p:pic>
        <p:nvPicPr>
          <p:cNvPr id="9" name="officeArt object" descr="file0001">
            <a:extLst>
              <a:ext uri="{FF2B5EF4-FFF2-40B4-BE49-F238E27FC236}">
                <a16:creationId xmlns:a16="http://schemas.microsoft.com/office/drawing/2014/main" id="{B205DEA8-343B-419C-B4D9-7326A93C738A}"/>
              </a:ext>
            </a:extLst>
          </p:cNvPr>
          <p:cNvPicPr/>
          <p:nvPr/>
        </p:nvPicPr>
        <p:blipFill rotWithShape="1">
          <a:blip r:embed="rId4"/>
          <a:srcRect b="28668"/>
          <a:stretch/>
        </p:blipFill>
        <p:spPr>
          <a:xfrm>
            <a:off x="503977" y="833561"/>
            <a:ext cx="3192293" cy="3420791"/>
          </a:xfrm>
          <a:prstGeom prst="rect">
            <a:avLst/>
          </a:prstGeom>
          <a:ln w="12700" cap="flat">
            <a:noFill/>
            <a:miter lim="400000"/>
            <a:headEnd/>
            <a:tailEnd/>
          </a:ln>
          <a:effectLst/>
        </p:spPr>
      </p:pic>
      <p:sp>
        <p:nvSpPr>
          <p:cNvPr id="11" name="文本框 10">
            <a:extLst>
              <a:ext uri="{FF2B5EF4-FFF2-40B4-BE49-F238E27FC236}">
                <a16:creationId xmlns:a16="http://schemas.microsoft.com/office/drawing/2014/main" id="{9A473865-3146-458C-BAD6-43A335E84C6B}"/>
              </a:ext>
            </a:extLst>
          </p:cNvPr>
          <p:cNvSpPr txBox="1"/>
          <p:nvPr/>
        </p:nvSpPr>
        <p:spPr>
          <a:xfrm>
            <a:off x="6064837" y="6257352"/>
            <a:ext cx="877163" cy="369332"/>
          </a:xfrm>
          <a:prstGeom prst="rect">
            <a:avLst/>
          </a:prstGeom>
          <a:noFill/>
        </p:spPr>
        <p:txBody>
          <a:bodyPr wrap="none" rtlCol="0">
            <a:spAutoFit/>
          </a:bodyPr>
          <a:lstStyle/>
          <a:p>
            <a:r>
              <a:rPr lang="zh-CN" altLang="en-US" b="1" dirty="0"/>
              <a:t>细节图</a:t>
            </a:r>
          </a:p>
        </p:txBody>
      </p:sp>
      <p:sp>
        <p:nvSpPr>
          <p:cNvPr id="13" name="矩形 12">
            <a:extLst>
              <a:ext uri="{FF2B5EF4-FFF2-40B4-BE49-F238E27FC236}">
                <a16:creationId xmlns:a16="http://schemas.microsoft.com/office/drawing/2014/main" id="{54F41B77-00C7-45E5-B738-48BD5EB1D658}"/>
              </a:ext>
            </a:extLst>
          </p:cNvPr>
          <p:cNvSpPr/>
          <p:nvPr/>
        </p:nvSpPr>
        <p:spPr bwMode="auto">
          <a:xfrm>
            <a:off x="9123032" y="1506626"/>
            <a:ext cx="156014" cy="221072"/>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762000" indent="-762000" algn="just" defTabSz="914400" fontAlgn="base">
              <a:lnSpc>
                <a:spcPct val="90000"/>
              </a:lnSpc>
              <a:spcBef>
                <a:spcPct val="20000"/>
              </a:spcBef>
              <a:spcAft>
                <a:spcPct val="0"/>
              </a:spcAft>
              <a:buSzPct val="85000"/>
            </a:pPr>
            <a:endParaRPr kumimoji="1" lang="zh-CN" altLang="en-US" sz="3200" b="1">
              <a:latin typeface="Times New Roman" pitchFamily="18" charset="0"/>
              <a:ea typeface="宋体" pitchFamily="2" charset="-122"/>
            </a:endParaRPr>
          </a:p>
        </p:txBody>
      </p:sp>
      <p:pic>
        <p:nvPicPr>
          <p:cNvPr id="14" name="图片 13">
            <a:extLst>
              <a:ext uri="{FF2B5EF4-FFF2-40B4-BE49-F238E27FC236}">
                <a16:creationId xmlns:a16="http://schemas.microsoft.com/office/drawing/2014/main" id="{88F180A5-8E96-4DCD-9462-17DA407A3B63}"/>
              </a:ext>
            </a:extLst>
          </p:cNvPr>
          <p:cNvPicPr>
            <a:picLocks noChangeAspect="1"/>
          </p:cNvPicPr>
          <p:nvPr/>
        </p:nvPicPr>
        <p:blipFill rotWithShape="1">
          <a:blip r:embed="rId5"/>
          <a:srcRect l="20863" t="23400" r="38188" b="35788"/>
          <a:stretch/>
        </p:blipFill>
        <p:spPr>
          <a:xfrm>
            <a:off x="4286129" y="3606452"/>
            <a:ext cx="4606716" cy="2582593"/>
          </a:xfrm>
          <a:prstGeom prst="rect">
            <a:avLst/>
          </a:prstGeom>
        </p:spPr>
      </p:pic>
      <p:cxnSp>
        <p:nvCxnSpPr>
          <p:cNvPr id="15" name="直接箭头连接符 14">
            <a:extLst>
              <a:ext uri="{FF2B5EF4-FFF2-40B4-BE49-F238E27FC236}">
                <a16:creationId xmlns:a16="http://schemas.microsoft.com/office/drawing/2014/main" id="{FAC8C4EA-D5F3-43F2-8B4F-EA73ABCCDDE6}"/>
              </a:ext>
            </a:extLst>
          </p:cNvPr>
          <p:cNvCxnSpPr>
            <a:cxnSpLocks/>
          </p:cNvCxnSpPr>
          <p:nvPr/>
        </p:nvCxnSpPr>
        <p:spPr bwMode="auto">
          <a:xfrm>
            <a:off x="2829082" y="2489567"/>
            <a:ext cx="2070215" cy="1566467"/>
          </a:xfrm>
          <a:prstGeom prst="straightConnector1">
            <a:avLst/>
          </a:prstGeom>
          <a:noFill/>
          <a:ln w="28575" cap="flat" cmpd="sng" algn="ctr">
            <a:solidFill>
              <a:srgbClr val="FF0000"/>
            </a:solidFill>
            <a:prstDash val="solid"/>
            <a:round/>
            <a:headEnd type="none" w="med" len="med"/>
            <a:tailEnd type="triangle"/>
          </a:ln>
          <a:effectLst/>
        </p:spPr>
      </p:cxnSp>
      <p:pic>
        <p:nvPicPr>
          <p:cNvPr id="16" name="Picture 2" descr="C:\Users\abc\AppData\Local\Temp\WeChat Files\df214d8cc6f8d8a9916614004009774.png"/>
          <p:cNvPicPr>
            <a:picLocks noChangeAspect="1" noChangeArrowheads="1"/>
          </p:cNvPicPr>
          <p:nvPr/>
        </p:nvPicPr>
        <p:blipFill>
          <a:blip r:embed="rId6"/>
          <a:srcRect t="13769"/>
          <a:stretch>
            <a:fillRect/>
          </a:stretch>
        </p:blipFill>
        <p:spPr bwMode="auto">
          <a:xfrm>
            <a:off x="10243750" y="75544"/>
            <a:ext cx="1737942" cy="816738"/>
          </a:xfrm>
          <a:prstGeom prst="rect">
            <a:avLst/>
          </a:prstGeom>
          <a:noFill/>
        </p:spPr>
      </p:pic>
      <p:sp>
        <p:nvSpPr>
          <p:cNvPr id="17" name="文本框 16">
            <a:extLst>
              <a:ext uri="{FF2B5EF4-FFF2-40B4-BE49-F238E27FC236}">
                <a16:creationId xmlns:a16="http://schemas.microsoft.com/office/drawing/2014/main" id="{57AC3B09-EC74-44D2-A1EB-3D42F77A099C}"/>
              </a:ext>
            </a:extLst>
          </p:cNvPr>
          <p:cNvSpPr txBox="1"/>
          <p:nvPr/>
        </p:nvSpPr>
        <p:spPr>
          <a:xfrm>
            <a:off x="308795" y="121015"/>
            <a:ext cx="8706628" cy="461665"/>
          </a:xfrm>
          <a:prstGeom prst="rect">
            <a:avLst/>
          </a:prstGeom>
          <a:noFill/>
        </p:spPr>
        <p:txBody>
          <a:bodyPr wrap="square" rtlCol="0">
            <a:spAutoFit/>
          </a:bodyPr>
          <a:lstStyle/>
          <a:p>
            <a:pPr algn="ctr"/>
            <a:r>
              <a:rPr lang="zh-CN" altLang="en-US" sz="2400" b="1" dirty="0">
                <a:solidFill>
                  <a:srgbClr val="C00000"/>
                </a:solidFill>
              </a:rPr>
              <a:t>研发出</a:t>
            </a:r>
            <a:r>
              <a:rPr lang="zh-CN" altLang="zh-CN" sz="2400" b="1" dirty="0">
                <a:solidFill>
                  <a:srgbClr val="C00000"/>
                </a:solidFill>
              </a:rPr>
              <a:t>面向高危流行性传染病源的新一代检测</a:t>
            </a:r>
            <a:r>
              <a:rPr lang="zh-CN" altLang="en-US" sz="2400" b="1" dirty="0">
                <a:solidFill>
                  <a:srgbClr val="C00000"/>
                </a:solidFill>
              </a:rPr>
              <a:t>筛查</a:t>
            </a:r>
            <a:r>
              <a:rPr lang="zh-CN" altLang="zh-CN" sz="2400" b="1" dirty="0">
                <a:solidFill>
                  <a:srgbClr val="C00000"/>
                </a:solidFill>
              </a:rPr>
              <a:t>技术</a:t>
            </a:r>
            <a:endParaRPr lang="zh-CN" altLang="en-US" sz="2400" b="1" dirty="0">
              <a:solidFill>
                <a:srgbClr val="C00000"/>
              </a:solidFill>
            </a:endParaRPr>
          </a:p>
        </p:txBody>
      </p:sp>
      <p:sp>
        <p:nvSpPr>
          <p:cNvPr id="2" name="文本框 1">
            <a:extLst>
              <a:ext uri="{FF2B5EF4-FFF2-40B4-BE49-F238E27FC236}">
                <a16:creationId xmlns:a16="http://schemas.microsoft.com/office/drawing/2014/main" id="{D1CE85C2-26FF-4D81-9861-5353E425B485}"/>
              </a:ext>
            </a:extLst>
          </p:cNvPr>
          <p:cNvSpPr txBox="1"/>
          <p:nvPr/>
        </p:nvSpPr>
        <p:spPr>
          <a:xfrm>
            <a:off x="1617909" y="4357541"/>
            <a:ext cx="1358064" cy="369332"/>
          </a:xfrm>
          <a:prstGeom prst="rect">
            <a:avLst/>
          </a:prstGeom>
          <a:noFill/>
        </p:spPr>
        <p:txBody>
          <a:bodyPr wrap="none" rtlCol="0">
            <a:spAutoFit/>
          </a:bodyPr>
          <a:lstStyle/>
          <a:p>
            <a:r>
              <a:rPr lang="zh-CN" altLang="en-US" b="1" dirty="0"/>
              <a:t>检测试剂盒</a:t>
            </a:r>
          </a:p>
        </p:txBody>
      </p:sp>
      <p:sp>
        <p:nvSpPr>
          <p:cNvPr id="18" name="文本框 17">
            <a:extLst>
              <a:ext uri="{FF2B5EF4-FFF2-40B4-BE49-F238E27FC236}">
                <a16:creationId xmlns:a16="http://schemas.microsoft.com/office/drawing/2014/main" id="{B5A426CB-AC6D-4386-B0B3-236E73703843}"/>
              </a:ext>
            </a:extLst>
          </p:cNvPr>
          <p:cNvSpPr txBox="1"/>
          <p:nvPr/>
        </p:nvSpPr>
        <p:spPr>
          <a:xfrm>
            <a:off x="4286129" y="1024187"/>
            <a:ext cx="4520647" cy="2127442"/>
          </a:xfrm>
          <a:prstGeom prst="rect">
            <a:avLst/>
          </a:prstGeom>
          <a:noFill/>
          <a:ln w="28575">
            <a:solidFill>
              <a:srgbClr val="0000FF"/>
            </a:solidFill>
          </a:ln>
        </p:spPr>
        <p:txBody>
          <a:bodyPr wrap="square" rtlCol="0">
            <a:spAutoFit/>
          </a:bodyPr>
          <a:lstStyle/>
          <a:p>
            <a:pPr>
              <a:lnSpc>
                <a:spcPct val="150000"/>
              </a:lnSpc>
            </a:pPr>
            <a:r>
              <a:rPr lang="zh-CN" altLang="en-US" b="1" dirty="0"/>
              <a:t>已完成初代病毒检疫试剂盒的开发。区别于传统的核酸检测技术，本试剂盒采用超分辨光谱技术；主要用于公共场所，非专业机构的快速检测，精准快速筛查病毒感染人群。</a:t>
            </a:r>
          </a:p>
        </p:txBody>
      </p:sp>
      <p:sp>
        <p:nvSpPr>
          <p:cNvPr id="19" name="文本框 18">
            <a:extLst>
              <a:ext uri="{FF2B5EF4-FFF2-40B4-BE49-F238E27FC236}">
                <a16:creationId xmlns:a16="http://schemas.microsoft.com/office/drawing/2014/main" id="{167EA338-ED75-4B54-BE92-6B99270B5069}"/>
              </a:ext>
            </a:extLst>
          </p:cNvPr>
          <p:cNvSpPr txBox="1"/>
          <p:nvPr/>
        </p:nvSpPr>
        <p:spPr>
          <a:xfrm>
            <a:off x="9175146" y="4088571"/>
            <a:ext cx="2512877" cy="2127442"/>
          </a:xfrm>
          <a:prstGeom prst="rect">
            <a:avLst/>
          </a:prstGeom>
          <a:solidFill>
            <a:srgbClr val="FFFFCC"/>
          </a:solidFill>
          <a:effectLst>
            <a:outerShdw blurRad="50800" dist="38100" dir="18900000" algn="bl" rotWithShape="0">
              <a:prstClr val="black">
                <a:alpha val="40000"/>
              </a:prstClr>
            </a:outerShdw>
          </a:effectLst>
        </p:spPr>
        <p:txBody>
          <a:bodyPr wrap="square" rtlCol="0">
            <a:spAutoFit/>
          </a:bodyPr>
          <a:lstStyle/>
          <a:p>
            <a:pPr algn="ctr">
              <a:lnSpc>
                <a:spcPct val="150000"/>
              </a:lnSpc>
            </a:pPr>
            <a:r>
              <a:rPr lang="zh-CN" altLang="en-US" b="1" dirty="0"/>
              <a:t>相对应的检测设备可放置于机场，高铁站，商场入口等公共场所。实现对于无症状病毒携带者的快速筛查。</a:t>
            </a:r>
          </a:p>
        </p:txBody>
      </p:sp>
      <p:sp>
        <p:nvSpPr>
          <p:cNvPr id="20" name="右箭头 13">
            <a:extLst>
              <a:ext uri="{FF2B5EF4-FFF2-40B4-BE49-F238E27FC236}">
                <a16:creationId xmlns:a16="http://schemas.microsoft.com/office/drawing/2014/main" id="{B2669EEE-FB4F-4D6C-B1DC-E460F5117184}"/>
              </a:ext>
            </a:extLst>
          </p:cNvPr>
          <p:cNvSpPr/>
          <p:nvPr/>
        </p:nvSpPr>
        <p:spPr>
          <a:xfrm rot="16200000">
            <a:off x="10204156" y="3402648"/>
            <a:ext cx="597074" cy="410399"/>
          </a:xfrm>
          <a:prstGeom prst="rightArrow">
            <a:avLst/>
          </a:prstGeom>
          <a:solidFill>
            <a:srgbClr val="FFFF00"/>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0B5C2E7B-21CB-487F-BF3D-B57F1662D661}"/>
              </a:ext>
            </a:extLst>
          </p:cNvPr>
          <p:cNvSpPr txBox="1"/>
          <p:nvPr/>
        </p:nvSpPr>
        <p:spPr>
          <a:xfrm>
            <a:off x="503977" y="4914740"/>
            <a:ext cx="3499852" cy="1711944"/>
          </a:xfrm>
          <a:prstGeom prst="rect">
            <a:avLst/>
          </a:prstGeom>
          <a:noFill/>
          <a:ln w="28575">
            <a:solidFill>
              <a:srgbClr val="0000FF"/>
            </a:solidFill>
          </a:ln>
        </p:spPr>
        <p:txBody>
          <a:bodyPr wrap="square" rtlCol="0">
            <a:spAutoFit/>
          </a:bodyPr>
          <a:lstStyle/>
          <a:p>
            <a:pPr algn="just">
              <a:lnSpc>
                <a:spcPct val="150000"/>
              </a:lnSpc>
            </a:pPr>
            <a:r>
              <a:rPr lang="zh-CN" altLang="en-US" b="1" dirty="0"/>
              <a:t>现有病毒检测手段为核酸检测试剂盒为主，检测专业化要求高。公共场所以体温为病毒携带者的判定标准很难满足疫情防控需求。</a:t>
            </a:r>
          </a:p>
        </p:txBody>
      </p:sp>
    </p:spTree>
    <p:extLst>
      <p:ext uri="{BB962C8B-B14F-4D97-AF65-F5344CB8AC3E}">
        <p14:creationId xmlns:p14="http://schemas.microsoft.com/office/powerpoint/2010/main" val="2117032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mage result for light is faster than electricity">
            <a:extLst>
              <a:ext uri="{FF2B5EF4-FFF2-40B4-BE49-F238E27FC236}">
                <a16:creationId xmlns:a16="http://schemas.microsoft.com/office/drawing/2014/main" id="{E924F43F-9E39-48BB-B3EC-97F682FEFA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564" y="1127833"/>
            <a:ext cx="4218714" cy="257822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Image result for optical chip">
            <a:extLst>
              <a:ext uri="{FF2B5EF4-FFF2-40B4-BE49-F238E27FC236}">
                <a16:creationId xmlns:a16="http://schemas.microsoft.com/office/drawing/2014/main" id="{C49F246B-B3BA-4877-B96C-C92722FDCA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9652" y="4351453"/>
            <a:ext cx="3314331" cy="1864311"/>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DDF563CA-CAA1-49EF-8E54-C2AE9956993E}"/>
              </a:ext>
            </a:extLst>
          </p:cNvPr>
          <p:cNvSpPr txBox="1"/>
          <p:nvPr/>
        </p:nvSpPr>
        <p:spPr>
          <a:xfrm>
            <a:off x="1017435" y="325879"/>
            <a:ext cx="8987699" cy="461665"/>
          </a:xfrm>
          <a:prstGeom prst="rect">
            <a:avLst/>
          </a:prstGeom>
          <a:noFill/>
        </p:spPr>
        <p:txBody>
          <a:bodyPr wrap="square" rtlCol="0">
            <a:spAutoFit/>
          </a:bodyPr>
          <a:lstStyle/>
          <a:p>
            <a:pPr algn="ctr"/>
            <a:r>
              <a:rPr lang="zh-CN" altLang="en-US" sz="2400" b="1" dirty="0">
                <a:solidFill>
                  <a:srgbClr val="C00000"/>
                </a:solidFill>
              </a:rPr>
              <a:t>光子芯片技术项目进展及规划</a:t>
            </a:r>
          </a:p>
        </p:txBody>
      </p:sp>
      <p:pic>
        <p:nvPicPr>
          <p:cNvPr id="10" name="Picture 2" descr="C:\Users\abc\AppData\Local\Temp\WeChat Files\df214d8cc6f8d8a9916614004009774.png"/>
          <p:cNvPicPr>
            <a:picLocks noChangeAspect="1" noChangeArrowheads="1"/>
          </p:cNvPicPr>
          <p:nvPr/>
        </p:nvPicPr>
        <p:blipFill>
          <a:blip r:embed="rId4"/>
          <a:srcRect t="13769"/>
          <a:stretch>
            <a:fillRect/>
          </a:stretch>
        </p:blipFill>
        <p:spPr bwMode="auto">
          <a:xfrm>
            <a:off x="10243750" y="75544"/>
            <a:ext cx="1737942" cy="816738"/>
          </a:xfrm>
          <a:prstGeom prst="rect">
            <a:avLst/>
          </a:prstGeom>
          <a:noFill/>
        </p:spPr>
      </p:pic>
      <p:sp>
        <p:nvSpPr>
          <p:cNvPr id="12" name="文本框 11">
            <a:extLst>
              <a:ext uri="{FF2B5EF4-FFF2-40B4-BE49-F238E27FC236}">
                <a16:creationId xmlns:a16="http://schemas.microsoft.com/office/drawing/2014/main" id="{D1CEF846-3BB0-4206-A03E-DFCA410FFB5C}"/>
              </a:ext>
            </a:extLst>
          </p:cNvPr>
          <p:cNvSpPr txBox="1"/>
          <p:nvPr/>
        </p:nvSpPr>
        <p:spPr>
          <a:xfrm>
            <a:off x="303564" y="4103681"/>
            <a:ext cx="4218714" cy="2542940"/>
          </a:xfrm>
          <a:prstGeom prst="rect">
            <a:avLst/>
          </a:prstGeom>
          <a:noFill/>
          <a:ln w="28575">
            <a:solidFill>
              <a:srgbClr val="0000FF"/>
            </a:solidFill>
          </a:ln>
        </p:spPr>
        <p:txBody>
          <a:bodyPr wrap="square" rtlCol="0">
            <a:spAutoFit/>
          </a:bodyPr>
          <a:lstStyle/>
          <a:p>
            <a:pPr algn="just">
              <a:lnSpc>
                <a:spcPct val="150000"/>
              </a:lnSpc>
            </a:pPr>
            <a:r>
              <a:rPr lang="zh-CN" altLang="en-US" b="1" dirty="0"/>
              <a:t>光子芯片技术具有潜在取代传统电信号芯片的能力。目前，基于前期的研究成果，本团队已经将基于有机半导体材料的分子开关，发展为逻辑门操作，并开始将其运用于芯片制备技术。争取通过技术迭代的契机，突破国外技术封锁。</a:t>
            </a:r>
          </a:p>
        </p:txBody>
      </p:sp>
      <p:sp>
        <p:nvSpPr>
          <p:cNvPr id="13" name="矩形 12">
            <a:extLst>
              <a:ext uri="{FF2B5EF4-FFF2-40B4-BE49-F238E27FC236}">
                <a16:creationId xmlns:a16="http://schemas.microsoft.com/office/drawing/2014/main" id="{39453360-018D-47BC-80AD-E0B3D4F1AE74}"/>
              </a:ext>
            </a:extLst>
          </p:cNvPr>
          <p:cNvSpPr/>
          <p:nvPr/>
        </p:nvSpPr>
        <p:spPr>
          <a:xfrm>
            <a:off x="9127625" y="4103681"/>
            <a:ext cx="2760811" cy="1603388"/>
          </a:xfrm>
          <a:prstGeom prst="rect">
            <a:avLst/>
          </a:prstGeom>
          <a:solidFill>
            <a:srgbClr val="FFFFCC"/>
          </a:solidFill>
          <a:effectLst>
            <a:outerShdw blurRad="50800" dist="38100" dir="18900000" algn="bl" rotWithShape="0">
              <a:prstClr val="black">
                <a:alpha val="40000"/>
              </a:prstClr>
            </a:outerShdw>
          </a:effectLst>
        </p:spPr>
        <p:txBody>
          <a:bodyPr wrap="square">
            <a:spAutoFit/>
          </a:bodyPr>
          <a:lstStyle/>
          <a:p>
            <a:pPr>
              <a:lnSpc>
                <a:spcPts val="3000"/>
              </a:lnSpc>
            </a:pPr>
            <a:r>
              <a:rPr lang="zh-CN" altLang="en-US" sz="2000" b="1" dirty="0"/>
              <a:t>以有机单分子为逻辑运算核心；以</a:t>
            </a:r>
            <a:r>
              <a:rPr lang="en-US" altLang="zh-CN" sz="2000" b="1" dirty="0"/>
              <a:t>TiO</a:t>
            </a:r>
            <a:r>
              <a:rPr lang="en-US" altLang="zh-CN" sz="2000" b="1" baseline="-25000" dirty="0"/>
              <a:t>2</a:t>
            </a:r>
            <a:r>
              <a:rPr lang="zh-CN" altLang="en-US" sz="2000" b="1" dirty="0"/>
              <a:t>等光波导材料为传输介质替代传统硅基芯片技术。</a:t>
            </a:r>
            <a:endParaRPr lang="en-US" altLang="zh-CN" sz="2000" b="1" dirty="0"/>
          </a:p>
        </p:txBody>
      </p:sp>
      <p:pic>
        <p:nvPicPr>
          <p:cNvPr id="3" name="图片 2">
            <a:extLst>
              <a:ext uri="{FF2B5EF4-FFF2-40B4-BE49-F238E27FC236}">
                <a16:creationId xmlns:a16="http://schemas.microsoft.com/office/drawing/2014/main" id="{0B545649-290C-4A68-8103-324999D0B521}"/>
              </a:ext>
            </a:extLst>
          </p:cNvPr>
          <p:cNvPicPr>
            <a:picLocks noChangeAspect="1"/>
          </p:cNvPicPr>
          <p:nvPr/>
        </p:nvPicPr>
        <p:blipFill rotWithShape="1">
          <a:blip r:embed="rId5"/>
          <a:srcRect l="62875" t="9663" r="11237" b="65370"/>
          <a:stretch/>
        </p:blipFill>
        <p:spPr>
          <a:xfrm>
            <a:off x="5051393" y="1449787"/>
            <a:ext cx="3828000" cy="2076756"/>
          </a:xfrm>
          <a:prstGeom prst="rect">
            <a:avLst/>
          </a:prstGeom>
        </p:spPr>
      </p:pic>
      <p:sp>
        <p:nvSpPr>
          <p:cNvPr id="14" name="矩形 13">
            <a:extLst>
              <a:ext uri="{FF2B5EF4-FFF2-40B4-BE49-F238E27FC236}">
                <a16:creationId xmlns:a16="http://schemas.microsoft.com/office/drawing/2014/main" id="{37291CA1-1045-4DD2-A034-668C069F17CA}"/>
              </a:ext>
            </a:extLst>
          </p:cNvPr>
          <p:cNvSpPr/>
          <p:nvPr/>
        </p:nvSpPr>
        <p:spPr>
          <a:xfrm>
            <a:off x="9127625" y="1331683"/>
            <a:ext cx="2760811" cy="1602746"/>
          </a:xfrm>
          <a:prstGeom prst="rect">
            <a:avLst/>
          </a:prstGeom>
          <a:solidFill>
            <a:srgbClr val="FFFFCC"/>
          </a:solidFill>
          <a:effectLst>
            <a:outerShdw blurRad="50800" dist="38100" dir="18900000" algn="bl" rotWithShape="0">
              <a:prstClr val="black">
                <a:alpha val="40000"/>
              </a:prstClr>
            </a:outerShdw>
          </a:effectLst>
        </p:spPr>
        <p:txBody>
          <a:bodyPr wrap="square">
            <a:spAutoFit/>
          </a:bodyPr>
          <a:lstStyle/>
          <a:p>
            <a:pPr>
              <a:lnSpc>
                <a:spcPts val="3000"/>
              </a:lnSpc>
            </a:pPr>
            <a:r>
              <a:rPr lang="zh-CN" altLang="en-US" sz="2000" b="1" dirty="0"/>
              <a:t>基于光信号输入和输出，实现高密度光子逻辑门运算，替代传统的硅基芯片。</a:t>
            </a:r>
          </a:p>
        </p:txBody>
      </p:sp>
      <p:sp>
        <p:nvSpPr>
          <p:cNvPr id="15" name="右箭头 13">
            <a:extLst>
              <a:ext uri="{FF2B5EF4-FFF2-40B4-BE49-F238E27FC236}">
                <a16:creationId xmlns:a16="http://schemas.microsoft.com/office/drawing/2014/main" id="{B403BE8E-D73E-43B2-99D8-A1A250FF8A4F}"/>
              </a:ext>
            </a:extLst>
          </p:cNvPr>
          <p:cNvSpPr/>
          <p:nvPr/>
        </p:nvSpPr>
        <p:spPr>
          <a:xfrm rot="6811746">
            <a:off x="6833966" y="3669212"/>
            <a:ext cx="1671514" cy="225274"/>
          </a:xfrm>
          <a:prstGeom prst="rightArrow">
            <a:avLst/>
          </a:prstGeom>
          <a:solidFill>
            <a:srgbClr val="FFFF00"/>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09116078"/>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678</TotalTime>
  <Words>964</Words>
  <Application>Microsoft Office PowerPoint</Application>
  <PresentationFormat>宽屏</PresentationFormat>
  <Paragraphs>87</Paragraphs>
  <Slides>8</Slides>
  <Notes>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8</vt:i4>
      </vt:variant>
    </vt:vector>
  </HeadingPairs>
  <TitlesOfParts>
    <vt:vector size="18" baseType="lpstr">
      <vt:lpstr>等线</vt:lpstr>
      <vt:lpstr>等线 Light</vt:lpstr>
      <vt:lpstr>黑体</vt:lpstr>
      <vt:lpstr>宋体</vt:lpstr>
      <vt:lpstr>微软雅黑</vt:lpstr>
      <vt:lpstr>Arial</vt:lpstr>
      <vt:lpstr>Calibri</vt:lpstr>
      <vt:lpstr>Calibri Light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海 毕</dc:creator>
  <cp:lastModifiedBy>abc</cp:lastModifiedBy>
  <cp:revision>46</cp:revision>
  <dcterms:created xsi:type="dcterms:W3CDTF">2020-02-28T06:51:43Z</dcterms:created>
  <dcterms:modified xsi:type="dcterms:W3CDTF">2020-03-01T02:30:00Z</dcterms:modified>
</cp:coreProperties>
</file>

<file path=docProps/thumbnail.jpeg>
</file>